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6" r:id="rId5"/>
    <p:sldId id="278" r:id="rId6"/>
    <p:sldId id="279" r:id="rId7"/>
    <p:sldId id="280" r:id="rId8"/>
    <p:sldId id="288" r:id="rId9"/>
    <p:sldId id="289" r:id="rId10"/>
    <p:sldId id="281" r:id="rId11"/>
    <p:sldId id="291" r:id="rId12"/>
    <p:sldId id="282" r:id="rId13"/>
    <p:sldId id="283" r:id="rId14"/>
    <p:sldId id="297" r:id="rId15"/>
    <p:sldId id="292" r:id="rId16"/>
    <p:sldId id="284" r:id="rId17"/>
    <p:sldId id="296" r:id="rId18"/>
    <p:sldId id="295" r:id="rId19"/>
    <p:sldId id="285" r:id="rId20"/>
    <p:sldId id="286" r:id="rId21"/>
    <p:sldId id="287" r:id="rId22"/>
    <p:sldId id="293" r:id="rId23"/>
    <p:sldId id="294" r:id="rId24"/>
    <p:sldId id="300" r:id="rId25"/>
    <p:sldId id="298" r:id="rId26"/>
    <p:sldId id="299" r:id="rId27"/>
    <p:sldId id="301" r:id="rId28"/>
    <p:sldId id="290" r:id="rId29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9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232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na Pasquali" userId="b3119797cc54e16e" providerId="LiveId" clId="{32C8ABD9-C747-4631-B2AA-454C54FDC508}"/>
    <pc:docChg chg="custSel addSld delSld modSld">
      <pc:chgData name="Diana Pasquali" userId="b3119797cc54e16e" providerId="LiveId" clId="{32C8ABD9-C747-4631-B2AA-454C54FDC508}" dt="2022-07-09T14:37:33.376" v="41" actId="122"/>
      <pc:docMkLst>
        <pc:docMk/>
      </pc:docMkLst>
      <pc:sldChg chg="modSp new mod">
        <pc:chgData name="Diana Pasquali" userId="b3119797cc54e16e" providerId="LiveId" clId="{32C8ABD9-C747-4631-B2AA-454C54FDC508}" dt="2022-07-09T14:37:33.376" v="41" actId="122"/>
        <pc:sldMkLst>
          <pc:docMk/>
          <pc:sldMk cId="2396118421" sldId="290"/>
        </pc:sldMkLst>
        <pc:spChg chg="mod">
          <ac:chgData name="Diana Pasquali" userId="b3119797cc54e16e" providerId="LiveId" clId="{32C8ABD9-C747-4631-B2AA-454C54FDC508}" dt="2022-07-09T14:37:33.376" v="41" actId="122"/>
          <ac:spMkLst>
            <pc:docMk/>
            <pc:sldMk cId="2396118421" sldId="290"/>
            <ac:spMk id="2" creationId="{4A2398B4-9C6B-30B2-33F0-BCB148FF4980}"/>
          </ac:spMkLst>
        </pc:spChg>
      </pc:sldChg>
      <pc:sldChg chg="modSp del mod setBg">
        <pc:chgData name="Diana Pasquali" userId="b3119797cc54e16e" providerId="LiveId" clId="{32C8ABD9-C747-4631-B2AA-454C54FDC508}" dt="2022-07-09T14:36:54.836" v="10" actId="47"/>
        <pc:sldMkLst>
          <pc:docMk/>
          <pc:sldMk cId="2888211874" sldId="290"/>
        </pc:sldMkLst>
        <pc:spChg chg="mod">
          <ac:chgData name="Diana Pasquali" userId="b3119797cc54e16e" providerId="LiveId" clId="{32C8ABD9-C747-4631-B2AA-454C54FDC508}" dt="2022-07-09T14:36:47.201" v="9" actId="207"/>
          <ac:spMkLst>
            <pc:docMk/>
            <pc:sldMk cId="2888211874" sldId="290"/>
            <ac:spMk id="2" creationId="{A7C04F18-521E-FE71-E9F8-AA841DEB5137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est\IdeaProjects\SABD-project2\Results\benchmarks\progetto2-performance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</a:t>
            </a:r>
            <a:r>
              <a:rPr lang="it-IT" dirty="0"/>
              <a:t>Query</a:t>
            </a:r>
            <a:r>
              <a:rPr lang="it-IT" baseline="0" dirty="0"/>
              <a:t> 1 (</a:t>
            </a:r>
            <a:r>
              <a:rPr lang="it-IT" baseline="0" dirty="0" err="1"/>
              <a:t>tuple</a:t>
            </a:r>
            <a:r>
              <a:rPr lang="it-IT" baseline="0" dirty="0"/>
              <a:t>/s)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Foglio3!$B$3</c:f>
              <c:numCache>
                <c:formatCode>General</c:formatCode>
                <c:ptCount val="1"/>
                <c:pt idx="0">
                  <c:v>8.7024000000000008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5A-4907-B272-40435F02DE72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Foglio3!$C$3</c:f>
              <c:numCache>
                <c:formatCode>General</c:formatCode>
                <c:ptCount val="1"/>
                <c:pt idx="0">
                  <c:v>0.22393478260869551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5A-4907-B272-40435F02DE72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Foglio3!$D$3</c:f>
              <c:numCache>
                <c:formatCode>General</c:formatCode>
                <c:ptCount val="1"/>
                <c:pt idx="0">
                  <c:v>1.4800000000000001E-2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5A-4907-B272-40435F02DE7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58870880"/>
        <c:axId val="458882112"/>
      </c:barChart>
      <c:catAx>
        <c:axId val="458870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8882112"/>
        <c:crosses val="autoZero"/>
        <c:auto val="1"/>
        <c:lblAlgn val="ctr"/>
        <c:lblOffset val="100"/>
        <c:noMultiLvlLbl val="0"/>
      </c:catAx>
      <c:valAx>
        <c:axId val="458882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8870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400" b="0" i="0" u="none" strike="noStrike" baseline="0" dirty="0">
                <a:effectLst/>
              </a:rPr>
              <a:t>Throughput </a:t>
            </a:r>
            <a:r>
              <a:rPr lang="it-IT" dirty="0"/>
              <a:t>Query</a:t>
            </a:r>
            <a:r>
              <a:rPr lang="it-IT" baseline="0" dirty="0"/>
              <a:t> 1 </a:t>
            </a:r>
            <a:r>
              <a:rPr lang="it-IT" baseline="0" dirty="0" err="1"/>
              <a:t>KafkaStreams</a:t>
            </a:r>
            <a:r>
              <a:rPr lang="it-IT" baseline="0" dirty="0"/>
              <a:t> (</a:t>
            </a:r>
            <a:r>
              <a:rPr lang="it-IT" baseline="0" dirty="0" err="1"/>
              <a:t>tuple</a:t>
            </a:r>
            <a:r>
              <a:rPr lang="it-IT" baseline="0" dirty="0"/>
              <a:t>/s)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Foglio3!$L$7</c:f>
              <c:numCache>
                <c:formatCode>General</c:formatCode>
                <c:ptCount val="1"/>
                <c:pt idx="0">
                  <c:v>12.912000000000001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A6-49A2-876C-56FD48E5C605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Foglio3!$M$7</c:f>
              <c:numCache>
                <c:formatCode>General</c:formatCode>
                <c:ptCount val="1"/>
                <c:pt idx="0">
                  <c:v>8.6999999999999994E-2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A6-49A2-876C-56FD48E5C605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Foglio3!$N$7</c:f>
              <c:numCache>
                <c:formatCode>General</c:formatCode>
                <c:ptCount val="1"/>
                <c:pt idx="0">
                  <c:v>1.9900000000000001E-2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2A6-49A2-876C-56FD48E5C60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66432063"/>
        <c:axId val="866429983"/>
      </c:barChart>
      <c:catAx>
        <c:axId val="866432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66429983"/>
        <c:crosses val="autoZero"/>
        <c:auto val="1"/>
        <c:lblAlgn val="ctr"/>
        <c:lblOffset val="100"/>
        <c:noMultiLvlLbl val="0"/>
      </c:catAx>
      <c:valAx>
        <c:axId val="8664299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66432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Q</a:t>
            </a:r>
            <a:r>
              <a:rPr lang="it-IT" dirty="0"/>
              <a:t>uery</a:t>
            </a:r>
            <a:r>
              <a:rPr lang="it-IT" baseline="0" dirty="0"/>
              <a:t> 2 – </a:t>
            </a:r>
            <a:r>
              <a:rPr lang="it-IT" baseline="0" dirty="0" err="1"/>
              <a:t>tuple</a:t>
            </a:r>
            <a:r>
              <a:rPr lang="it-IT" baseline="0" dirty="0"/>
              <a:t>/s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Foglio3!$B$7</c:f>
              <c:numCache>
                <c:formatCode>General</c:formatCode>
                <c:ptCount val="1"/>
                <c:pt idx="0">
                  <c:v>0.97392000000000023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97-4445-9549-E1F0DB94126E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Foglio3!$C$7</c:f>
              <c:numCache>
                <c:formatCode>General</c:formatCode>
                <c:ptCount val="1"/>
                <c:pt idx="0">
                  <c:v>4.1347999999999996E-2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97-4445-9549-E1F0DB94126E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Foglio3!$D$7</c:f>
              <c:numCache>
                <c:formatCode>General</c:formatCode>
                <c:ptCount val="1"/>
                <c:pt idx="0">
                  <c:v>7.8578260869565288E-3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97-4445-9549-E1F0DB94126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11766911"/>
        <c:axId val="1711771071"/>
      </c:barChart>
      <c:catAx>
        <c:axId val="1711766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1771071"/>
        <c:crosses val="autoZero"/>
        <c:auto val="1"/>
        <c:lblAlgn val="ctr"/>
        <c:lblOffset val="100"/>
        <c:noMultiLvlLbl val="0"/>
      </c:catAx>
      <c:valAx>
        <c:axId val="1711771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1766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Throughput</a:t>
            </a:r>
            <a:r>
              <a:rPr lang="it-IT" baseline="0" dirty="0"/>
              <a:t> </a:t>
            </a:r>
            <a:r>
              <a:rPr lang="it-IT" dirty="0"/>
              <a:t>Query 3 – </a:t>
            </a:r>
            <a:r>
              <a:rPr lang="it-IT" dirty="0" err="1"/>
              <a:t>tuple</a:t>
            </a:r>
            <a:r>
              <a:rPr lang="it-IT" dirty="0"/>
              <a:t>/s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Foglio3!$B$11</c:f>
              <c:numCache>
                <c:formatCode>General</c:formatCode>
                <c:ptCount val="1"/>
                <c:pt idx="0">
                  <c:v>0.98610344827586227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61-45E3-8809-E6260A30EF46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Foglio3!$C$11</c:f>
              <c:numCache>
                <c:formatCode>General</c:formatCode>
                <c:ptCount val="1"/>
                <c:pt idx="0">
                  <c:v>4.1299999999999969E-2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61-45E3-8809-E6260A30EF46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throughput (tuple/s)</c:v>
              </c:pt>
            </c:strLit>
          </c:cat>
          <c:val>
            <c:numRef>
              <c:f>Foglio3!$D$11</c:f>
              <c:numCache>
                <c:formatCode>General</c:formatCode>
                <c:ptCount val="1"/>
                <c:pt idx="0">
                  <c:v>7.9537037037037007E-3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61-45E3-8809-E6260A30EF4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50800192"/>
        <c:axId val="450802688"/>
      </c:barChart>
      <c:catAx>
        <c:axId val="450800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0802688"/>
        <c:crosses val="autoZero"/>
        <c:auto val="1"/>
        <c:lblAlgn val="ctr"/>
        <c:lblOffset val="100"/>
        <c:noMultiLvlLbl val="0"/>
      </c:catAx>
      <c:valAx>
        <c:axId val="450802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0800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1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'latency(ms)-query1'!$H$2</c:f>
              <c:numCache>
                <c:formatCode>General</c:formatCode>
                <c:ptCount val="1"/>
                <c:pt idx="0">
                  <c:v>186.04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4F-469A-A421-957622BCE655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'latency(ms)-query1'!$I$2</c:f>
              <c:numCache>
                <c:formatCode>General</c:formatCode>
                <c:ptCount val="1"/>
                <c:pt idx="0">
                  <c:v>14009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24F-469A-A421-957622BCE655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'latency(ms)-query1'!$J$2</c:f>
              <c:numCache>
                <c:formatCode>General</c:formatCode>
                <c:ptCount val="1"/>
                <c:pt idx="0">
                  <c:v>67640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24F-469A-A421-957622BCE65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13809039"/>
        <c:axId val="1713811535"/>
      </c:barChart>
      <c:catAx>
        <c:axId val="17138090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3811535"/>
        <c:crosses val="autoZero"/>
        <c:auto val="1"/>
        <c:lblAlgn val="ctr"/>
        <c:lblOffset val="100"/>
        <c:noMultiLvlLbl val="0"/>
      </c:catAx>
      <c:valAx>
        <c:axId val="1713811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138090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</a:t>
            </a:r>
            <a:r>
              <a:rPr lang="it-IT" baseline="0" dirty="0"/>
              <a:t> 1 </a:t>
            </a:r>
            <a:r>
              <a:rPr lang="it-IT" baseline="0" dirty="0" err="1"/>
              <a:t>KafkaStreams</a:t>
            </a:r>
            <a:r>
              <a:rPr lang="it-IT" baseline="0" dirty="0"/>
              <a:t> (</a:t>
            </a:r>
            <a:r>
              <a:rPr lang="it-IT" baseline="0" dirty="0" err="1"/>
              <a:t>ms</a:t>
            </a:r>
            <a:r>
              <a:rPr lang="it-IT" baseline="0" dirty="0"/>
              <a:t>)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Foglio3!$L$6</c:f>
              <c:numCache>
                <c:formatCode>General</c:formatCode>
                <c:ptCount val="1"/>
                <c:pt idx="0">
                  <c:v>77.442999999999998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6A-4DCA-B655-6E0CDAD786BD}"/>
            </c:ext>
          </c:extLst>
        </c:ser>
        <c:ser>
          <c:idx val="1"/>
          <c:order val="1"/>
          <c:tx>
            <c:v>week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Foglio3!$M$6</c:f>
              <c:numCache>
                <c:formatCode>General</c:formatCode>
                <c:ptCount val="1"/>
                <c:pt idx="0">
                  <c:v>11486.9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16A-4DCA-B655-6E0CDAD786BD}"/>
            </c:ext>
          </c:extLst>
        </c:ser>
        <c:ser>
          <c:idx val="2"/>
          <c:order val="2"/>
          <c:tx>
            <c:v>start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Foglio3!$N$6</c:f>
              <c:numCache>
                <c:formatCode>General</c:formatCode>
                <c:ptCount val="1"/>
                <c:pt idx="0">
                  <c:v>50056.65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16A-4DCA-B655-6E0CDAD786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48157791"/>
        <c:axId val="1048158207"/>
      </c:barChart>
      <c:catAx>
        <c:axId val="1048157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8158207"/>
        <c:crosses val="autoZero"/>
        <c:auto val="1"/>
        <c:lblAlgn val="ctr"/>
        <c:lblOffset val="100"/>
        <c:noMultiLvlLbl val="0"/>
      </c:catAx>
      <c:valAx>
        <c:axId val="1048158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8157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2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'latency(ms)-query2'!$G$2</c:f>
              <c:numCache>
                <c:formatCode>General</c:formatCode>
                <c:ptCount val="1"/>
                <c:pt idx="0">
                  <c:v>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29-4117-8EE8-9341335B624E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'latency(ms)-query2'!$H$2</c:f>
              <c:numCache>
                <c:formatCode>General</c:formatCode>
                <c:ptCount val="1"/>
                <c:pt idx="0">
                  <c:v>24512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29-4117-8EE8-9341335B624E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'latency(ms)-query2'!$I$2</c:f>
              <c:numCache>
                <c:formatCode>General</c:formatCode>
                <c:ptCount val="1"/>
                <c:pt idx="0">
                  <c:v>133932.13043478262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429-4117-8EE8-9341335B624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69926799"/>
        <c:axId val="369836175"/>
      </c:barChart>
      <c:catAx>
        <c:axId val="1469926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69836175"/>
        <c:crosses val="autoZero"/>
        <c:auto val="1"/>
        <c:lblAlgn val="ctr"/>
        <c:lblOffset val="100"/>
        <c:noMultiLvlLbl val="0"/>
      </c:catAx>
      <c:valAx>
        <c:axId val="369836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699267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Latenza Query 3 (</a:t>
            </a:r>
            <a:r>
              <a:rPr lang="it-IT" dirty="0" err="1"/>
              <a:t>ms</a:t>
            </a:r>
            <a:r>
              <a:rPr lang="it-IT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hour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'latency(ms)-query3'!$G$2</c:f>
              <c:numCache>
                <c:formatCode>General</c:formatCode>
                <c:ptCount val="1"/>
                <c:pt idx="0">
                  <c:v>1029.6206896551723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35-4CED-8A4E-2A2F0EE02009}"/>
            </c:ext>
          </c:extLst>
        </c:ser>
        <c:ser>
          <c:idx val="1"/>
          <c:order val="1"/>
          <c:tx>
            <c:v>day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'latency(ms)-query3'!$H$2</c:f>
              <c:numCache>
                <c:formatCode>General</c:formatCode>
                <c:ptCount val="1"/>
                <c:pt idx="0">
                  <c:v>24603.896551724138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35-4CED-8A4E-2A2F0EE02009}"/>
            </c:ext>
          </c:extLst>
        </c:ser>
        <c:ser>
          <c:idx val="2"/>
          <c:order val="2"/>
          <c:tx>
            <c:v>week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latency (ms)</c:v>
              </c:pt>
            </c:strLit>
          </c:cat>
          <c:val>
            <c:numRef>
              <c:f>'latency(ms)-query3'!$I$2</c:f>
              <c:numCache>
                <c:formatCode>General</c:formatCode>
                <c:ptCount val="1"/>
                <c:pt idx="0">
                  <c:v>133611.55555555556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E35-4CED-8A4E-2A2F0EE0200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66545167"/>
        <c:axId val="1966538927"/>
      </c:barChart>
      <c:catAx>
        <c:axId val="19665451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966538927"/>
        <c:crosses val="autoZero"/>
        <c:auto val="1"/>
        <c:lblAlgn val="ctr"/>
        <c:lblOffset val="100"/>
        <c:noMultiLvlLbl val="0"/>
      </c:catAx>
      <c:valAx>
        <c:axId val="1966538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9665451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Kafka e</a:t>
          </a:r>
        </a:p>
        <a:p>
          <a:pPr>
            <a:lnSpc>
              <a:spcPct val="100000"/>
            </a:lnSpc>
            <a:defRPr cap="all"/>
          </a:pPr>
          <a:r>
            <a:rPr lang="it-IT" noProof="1"/>
            <a:t>Zookeeper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it-IT" noProof="1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it-IT" noProof="1"/>
        </a:p>
      </dgm:t>
    </dgm:pt>
    <dgm:pt modelId="{49225C73-1633-42F1-AB3B-7CB183E5F8B8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flink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it-IT" noProof="1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it-IT" noProof="1"/>
        </a:p>
      </dgm:t>
    </dgm:pt>
    <dgm:pt modelId="{1C383F32-22E8-4F62-A3E0-BDC3D5F48992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prometheus</a:t>
          </a:r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it-IT" noProof="1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it-IT" noProof="1"/>
        </a:p>
      </dgm:t>
    </dgm:pt>
    <dgm:pt modelId="{8AB70933-9F13-46B2-A20F-C4CD32FF7615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DOCKER</a:t>
          </a:r>
        </a:p>
      </dgm:t>
    </dgm:pt>
    <dgm:pt modelId="{E511B83A-6245-44A2-9A46-7C86774AFB64}" type="parTrans" cxnId="{9800841D-34EB-42A7-927B-0423A690CEB3}">
      <dgm:prSet/>
      <dgm:spPr/>
      <dgm:t>
        <a:bodyPr/>
        <a:lstStyle/>
        <a:p>
          <a:endParaRPr lang="it-IT"/>
        </a:p>
      </dgm:t>
    </dgm:pt>
    <dgm:pt modelId="{46C28706-6749-4490-A7C1-7DE6065D42F1}" type="sibTrans" cxnId="{9800841D-34EB-42A7-927B-0423A690CEB3}">
      <dgm:prSet/>
      <dgm:spPr/>
      <dgm:t>
        <a:bodyPr/>
        <a:lstStyle/>
        <a:p>
          <a:endParaRPr lang="it-IT"/>
        </a:p>
      </dgm:t>
    </dgm:pt>
    <dgm:pt modelId="{66F8BFBE-77A7-438D-BE91-F167942E8B2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REDIS</a:t>
          </a:r>
        </a:p>
      </dgm:t>
    </dgm:pt>
    <dgm:pt modelId="{F6C7D90E-ED63-4428-9CAA-04C92B6F7DDC}" type="parTrans" cxnId="{0B61406D-FE6F-4699-8FDD-20011A639A5A}">
      <dgm:prSet/>
      <dgm:spPr/>
      <dgm:t>
        <a:bodyPr/>
        <a:lstStyle/>
        <a:p>
          <a:endParaRPr lang="it-IT"/>
        </a:p>
      </dgm:t>
    </dgm:pt>
    <dgm:pt modelId="{21A32D18-1727-44A2-B0C3-90D2E175715A}" type="sibTrans" cxnId="{0B61406D-FE6F-4699-8FDD-20011A639A5A}">
      <dgm:prSet/>
      <dgm:spPr/>
      <dgm:t>
        <a:bodyPr/>
        <a:lstStyle/>
        <a:p>
          <a:endParaRPr lang="it-IT"/>
        </a:p>
      </dgm:t>
    </dgm:pt>
    <dgm:pt modelId="{ED346232-38DF-4821-8204-DE65B3A19D62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it-IT" noProof="1"/>
            <a:t>GRAFANA</a:t>
          </a:r>
        </a:p>
      </dgm:t>
    </dgm:pt>
    <dgm:pt modelId="{32993900-B4F1-4F1D-842E-9E930BF1EE82}" type="parTrans" cxnId="{7B55AB17-CFE1-4041-A0DA-278478123A77}">
      <dgm:prSet/>
      <dgm:spPr/>
      <dgm:t>
        <a:bodyPr/>
        <a:lstStyle/>
        <a:p>
          <a:endParaRPr lang="it-IT"/>
        </a:p>
      </dgm:t>
    </dgm:pt>
    <dgm:pt modelId="{BB04B8F0-C245-43D2-BCCC-22FA325F5D3C}" type="sibTrans" cxnId="{7B55AB17-CFE1-4041-A0DA-278478123A77}">
      <dgm:prSet/>
      <dgm:spPr/>
      <dgm:t>
        <a:bodyPr/>
        <a:lstStyle/>
        <a:p>
          <a:endParaRPr lang="it-IT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6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ro con riempimento a tinta unita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6" custLinFactNeighborX="5" custLinFactNeighborY="-18385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6"/>
      <dgm:spPr>
        <a:solidFill>
          <a:schemeClr val="accent1"/>
        </a:solidFill>
      </dgm:spPr>
    </dgm:pt>
    <dgm:pt modelId="{DB4CA7C4-FCA1-4127-B20A-2A5C031A3CF4}" type="pres">
      <dgm:prSet presAssocID="{49225C73-1633-42F1-AB3B-7CB183E5F8B8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granaggi con riempimento a tinta unita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6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6"/>
      <dgm:spPr>
        <a:solidFill>
          <a:schemeClr val="accent1"/>
        </a:solidFill>
      </dgm:spPr>
    </dgm:pt>
    <dgm:pt modelId="{39509775-983E-4110-B989-EE2CD6514BE0}" type="pres">
      <dgm:prSet presAssocID="{1C383F32-22E8-4F62-A3E0-BDC3D5F48992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onometro 33% con riempimento a tinta unita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6">
        <dgm:presLayoutVars>
          <dgm:chMax val="1"/>
          <dgm:chPref val="1"/>
        </dgm:presLayoutVars>
      </dgm:prSet>
      <dgm:spPr/>
    </dgm:pt>
    <dgm:pt modelId="{817C98C4-9C71-4BCF-AAE9-93B1697C5259}" type="pres">
      <dgm:prSet presAssocID="{8500F72A-2C6D-4FDF-9C1D-CA691380EB0B}" presName="sibTrans" presStyleCnt="0"/>
      <dgm:spPr/>
    </dgm:pt>
    <dgm:pt modelId="{24CDAA6C-5D92-470C-904C-BA668D2904F7}" type="pres">
      <dgm:prSet presAssocID="{66F8BFBE-77A7-438D-BE91-F167942E8B2E}" presName="compNode" presStyleCnt="0"/>
      <dgm:spPr/>
    </dgm:pt>
    <dgm:pt modelId="{E832543C-EEDA-4B34-B22B-7B40BCEBC1AC}" type="pres">
      <dgm:prSet presAssocID="{66F8BFBE-77A7-438D-BE91-F167942E8B2E}" presName="iconBgRect" presStyleLbl="bgShp" presStyleIdx="3" presStyleCnt="6"/>
      <dgm:spPr>
        <a:solidFill>
          <a:schemeClr val="accent1"/>
        </a:solidFill>
      </dgm:spPr>
    </dgm:pt>
    <dgm:pt modelId="{02361656-5052-4D01-B2C1-31B7A0498937}" type="pres">
      <dgm:prSet presAssocID="{66F8BFBE-77A7-438D-BE91-F167942E8B2E}" presName="iconRect" presStyleLbl="node1" presStyleIdx="3" presStyleCnt="6" custScaleX="116505" custScaleY="11409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000" b="-1000"/>
          </a:stretch>
        </a:blipFill>
      </dgm:spPr>
      <dgm:extLst>
        <a:ext uri="{E40237B7-FDA0-4F09-8148-C483321AD2D9}">
          <dgm14:cNvPr xmlns:dgm14="http://schemas.microsoft.com/office/drawing/2010/diagram" id="0" name="" descr="Forme base con riempimento a tinta unita"/>
        </a:ext>
      </dgm:extLst>
    </dgm:pt>
    <dgm:pt modelId="{493BC7F5-CC5A-40C1-A999-2FCBA377AA66}" type="pres">
      <dgm:prSet presAssocID="{66F8BFBE-77A7-438D-BE91-F167942E8B2E}" presName="spaceRect" presStyleCnt="0"/>
      <dgm:spPr/>
    </dgm:pt>
    <dgm:pt modelId="{0FF38D54-4CC2-42DF-B832-7E73075795DF}" type="pres">
      <dgm:prSet presAssocID="{66F8BFBE-77A7-438D-BE91-F167942E8B2E}" presName="textRect" presStyleLbl="revTx" presStyleIdx="3" presStyleCnt="6">
        <dgm:presLayoutVars>
          <dgm:chMax val="1"/>
          <dgm:chPref val="1"/>
        </dgm:presLayoutVars>
      </dgm:prSet>
      <dgm:spPr/>
    </dgm:pt>
    <dgm:pt modelId="{BCFA4598-FDBE-40AC-997D-90C0C6AD78EE}" type="pres">
      <dgm:prSet presAssocID="{21A32D18-1727-44A2-B0C3-90D2E175715A}" presName="sibTrans" presStyleCnt="0"/>
      <dgm:spPr/>
    </dgm:pt>
    <dgm:pt modelId="{0440DF4C-D8E0-4B03-9A14-3EF3AD776364}" type="pres">
      <dgm:prSet presAssocID="{ED346232-38DF-4821-8204-DE65B3A19D62}" presName="compNode" presStyleCnt="0"/>
      <dgm:spPr/>
    </dgm:pt>
    <dgm:pt modelId="{D99E5325-EEFE-4E7A-B62D-7CE34D5A192E}" type="pres">
      <dgm:prSet presAssocID="{ED346232-38DF-4821-8204-DE65B3A19D62}" presName="iconBgRect" presStyleLbl="bgShp" presStyleIdx="4" presStyleCnt="6"/>
      <dgm:spPr>
        <a:solidFill>
          <a:schemeClr val="accent1"/>
        </a:solidFill>
      </dgm:spPr>
    </dgm:pt>
    <dgm:pt modelId="{2D864A43-A0E6-4C7E-93FB-45FB132F8820}" type="pres">
      <dgm:prSet presAssocID="{ED346232-38DF-4821-8204-DE65B3A19D62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zione con grafico a barre con riempimento a tinta unita"/>
        </a:ext>
      </dgm:extLst>
    </dgm:pt>
    <dgm:pt modelId="{6AD5ADD4-61AF-4794-BAAD-FF59AF0D1AA4}" type="pres">
      <dgm:prSet presAssocID="{ED346232-38DF-4821-8204-DE65B3A19D62}" presName="spaceRect" presStyleCnt="0"/>
      <dgm:spPr/>
    </dgm:pt>
    <dgm:pt modelId="{8C299E7C-E67B-47D7-9832-53F8D2888024}" type="pres">
      <dgm:prSet presAssocID="{ED346232-38DF-4821-8204-DE65B3A19D62}" presName="textRect" presStyleLbl="revTx" presStyleIdx="4" presStyleCnt="6">
        <dgm:presLayoutVars>
          <dgm:chMax val="1"/>
          <dgm:chPref val="1"/>
        </dgm:presLayoutVars>
      </dgm:prSet>
      <dgm:spPr/>
    </dgm:pt>
    <dgm:pt modelId="{29AFE9BF-E1AB-45CE-972F-7D5FD613F714}" type="pres">
      <dgm:prSet presAssocID="{BB04B8F0-C245-43D2-BCCC-22FA325F5D3C}" presName="sibTrans" presStyleCnt="0"/>
      <dgm:spPr/>
    </dgm:pt>
    <dgm:pt modelId="{53FFEA8F-2661-4864-9BD8-4AC3E7D56C80}" type="pres">
      <dgm:prSet presAssocID="{8AB70933-9F13-46B2-A20F-C4CD32FF7615}" presName="compNode" presStyleCnt="0"/>
      <dgm:spPr/>
    </dgm:pt>
    <dgm:pt modelId="{FAA4E5C9-B52F-4618-BC3C-BD31C949E5F1}" type="pres">
      <dgm:prSet presAssocID="{8AB70933-9F13-46B2-A20F-C4CD32FF7615}" presName="iconBgRect" presStyleLbl="bgShp" presStyleIdx="5" presStyleCnt="6"/>
      <dgm:spPr>
        <a:solidFill>
          <a:schemeClr val="accent1"/>
        </a:solidFill>
      </dgm:spPr>
    </dgm:pt>
    <dgm:pt modelId="{A96EA641-C96E-4907-B165-3ADF3ED87473}" type="pres">
      <dgm:prSet presAssocID="{8AB70933-9F13-46B2-A20F-C4CD32FF761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ckchain con riempimento a tinta unita"/>
        </a:ext>
      </dgm:extLst>
    </dgm:pt>
    <dgm:pt modelId="{9E965E3C-066E-4C1C-B7AF-56B57EB6F544}" type="pres">
      <dgm:prSet presAssocID="{8AB70933-9F13-46B2-A20F-C4CD32FF7615}" presName="spaceRect" presStyleCnt="0"/>
      <dgm:spPr/>
    </dgm:pt>
    <dgm:pt modelId="{332C569B-B3B7-4628-9D98-1EC81F2FD215}" type="pres">
      <dgm:prSet presAssocID="{8AB70933-9F13-46B2-A20F-C4CD32FF7615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8B793411-091D-4252-AB21-24B953081EAF}" type="presOf" srcId="{66F8BFBE-77A7-438D-BE91-F167942E8B2E}" destId="{0FF38D54-4CC2-42DF-B832-7E73075795DF}" srcOrd="0" destOrd="0" presId="urn:microsoft.com/office/officeart/2018/5/layout/IconCircleLabelList"/>
    <dgm:cxn modelId="{7B55AB17-CFE1-4041-A0DA-278478123A77}" srcId="{01A66772-F185-4D58-B8BB-E9370D7A7A2B}" destId="{ED346232-38DF-4821-8204-DE65B3A19D62}" srcOrd="4" destOrd="0" parTransId="{32993900-B4F1-4F1D-842E-9E930BF1EE82}" sibTransId="{BB04B8F0-C245-43D2-BCCC-22FA325F5D3C}"/>
    <dgm:cxn modelId="{9800841D-34EB-42A7-927B-0423A690CEB3}" srcId="{01A66772-F185-4D58-B8BB-E9370D7A7A2B}" destId="{8AB70933-9F13-46B2-A20F-C4CD32FF7615}" srcOrd="5" destOrd="0" parTransId="{E511B83A-6245-44A2-9A46-7C86774AFB64}" sibTransId="{46C28706-6749-4490-A7C1-7DE6065D42F1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0B61406D-FE6F-4699-8FDD-20011A639A5A}" srcId="{01A66772-F185-4D58-B8BB-E9370D7A7A2B}" destId="{66F8BFBE-77A7-438D-BE91-F167942E8B2E}" srcOrd="3" destOrd="0" parTransId="{F6C7D90E-ED63-4428-9CAA-04C92B6F7DDC}" sibTransId="{21A32D18-1727-44A2-B0C3-90D2E175715A}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ACE1C355-1D44-41A5-B22D-BC9A13307808}" type="presOf" srcId="{ED346232-38DF-4821-8204-DE65B3A19D62}" destId="{8C299E7C-E67B-47D7-9832-53F8D2888024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96A81E8F-9A3A-4386-BF55-EDA5A3D052A6}" type="presOf" srcId="{8AB70933-9F13-46B2-A20F-C4CD32FF7615}" destId="{332C569B-B3B7-4628-9D98-1EC81F2FD215}" srcOrd="0" destOrd="0" presId="urn:microsoft.com/office/officeart/2018/5/layout/IconCircleLabelList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  <dgm:cxn modelId="{0CF06BFB-1353-4DDD-8720-7DBEBE2D4569}" type="presParOf" srcId="{50B3CE7C-E10B-4E23-BD93-03664997C932}" destId="{817C98C4-9C71-4BCF-AAE9-93B1697C5259}" srcOrd="5" destOrd="0" presId="urn:microsoft.com/office/officeart/2018/5/layout/IconCircleLabelList"/>
    <dgm:cxn modelId="{22A343A6-3905-4A56-A7F9-E0F4925CE8AF}" type="presParOf" srcId="{50B3CE7C-E10B-4E23-BD93-03664997C932}" destId="{24CDAA6C-5D92-470C-904C-BA668D2904F7}" srcOrd="6" destOrd="0" presId="urn:microsoft.com/office/officeart/2018/5/layout/IconCircleLabelList"/>
    <dgm:cxn modelId="{613752A8-4A07-45F4-9FCC-19E666FF6ABF}" type="presParOf" srcId="{24CDAA6C-5D92-470C-904C-BA668D2904F7}" destId="{E832543C-EEDA-4B34-B22B-7B40BCEBC1AC}" srcOrd="0" destOrd="0" presId="urn:microsoft.com/office/officeart/2018/5/layout/IconCircleLabelList"/>
    <dgm:cxn modelId="{CDCA0D9A-8606-4321-B739-345987BF025D}" type="presParOf" srcId="{24CDAA6C-5D92-470C-904C-BA668D2904F7}" destId="{02361656-5052-4D01-B2C1-31B7A0498937}" srcOrd="1" destOrd="0" presId="urn:microsoft.com/office/officeart/2018/5/layout/IconCircleLabelList"/>
    <dgm:cxn modelId="{6174F8BE-AB8A-4652-8B3C-6A3146272E17}" type="presParOf" srcId="{24CDAA6C-5D92-470C-904C-BA668D2904F7}" destId="{493BC7F5-CC5A-40C1-A999-2FCBA377AA66}" srcOrd="2" destOrd="0" presId="urn:microsoft.com/office/officeart/2018/5/layout/IconCircleLabelList"/>
    <dgm:cxn modelId="{6EE6EAD7-EFE9-4293-9019-8D1B38623EBA}" type="presParOf" srcId="{24CDAA6C-5D92-470C-904C-BA668D2904F7}" destId="{0FF38D54-4CC2-42DF-B832-7E73075795DF}" srcOrd="3" destOrd="0" presId="urn:microsoft.com/office/officeart/2018/5/layout/IconCircleLabelList"/>
    <dgm:cxn modelId="{99CFDB5A-4420-4B00-82C2-977FC2910879}" type="presParOf" srcId="{50B3CE7C-E10B-4E23-BD93-03664997C932}" destId="{BCFA4598-FDBE-40AC-997D-90C0C6AD78EE}" srcOrd="7" destOrd="0" presId="urn:microsoft.com/office/officeart/2018/5/layout/IconCircleLabelList"/>
    <dgm:cxn modelId="{BEB56FA0-E3C3-47DF-BC3A-1B87ECA7E6A2}" type="presParOf" srcId="{50B3CE7C-E10B-4E23-BD93-03664997C932}" destId="{0440DF4C-D8E0-4B03-9A14-3EF3AD776364}" srcOrd="8" destOrd="0" presId="urn:microsoft.com/office/officeart/2018/5/layout/IconCircleLabelList"/>
    <dgm:cxn modelId="{274D10F8-CD61-43D7-9D84-931744FC3EC7}" type="presParOf" srcId="{0440DF4C-D8E0-4B03-9A14-3EF3AD776364}" destId="{D99E5325-EEFE-4E7A-B62D-7CE34D5A192E}" srcOrd="0" destOrd="0" presId="urn:microsoft.com/office/officeart/2018/5/layout/IconCircleLabelList"/>
    <dgm:cxn modelId="{B11BFFE3-3252-4A5E-9F44-56FBD9091A06}" type="presParOf" srcId="{0440DF4C-D8E0-4B03-9A14-3EF3AD776364}" destId="{2D864A43-A0E6-4C7E-93FB-45FB132F8820}" srcOrd="1" destOrd="0" presId="urn:microsoft.com/office/officeart/2018/5/layout/IconCircleLabelList"/>
    <dgm:cxn modelId="{E045859A-19C9-4052-A659-7C6C23505407}" type="presParOf" srcId="{0440DF4C-D8E0-4B03-9A14-3EF3AD776364}" destId="{6AD5ADD4-61AF-4794-BAAD-FF59AF0D1AA4}" srcOrd="2" destOrd="0" presId="urn:microsoft.com/office/officeart/2018/5/layout/IconCircleLabelList"/>
    <dgm:cxn modelId="{99B73F2F-5839-42A8-8240-86B489B2B717}" type="presParOf" srcId="{0440DF4C-D8E0-4B03-9A14-3EF3AD776364}" destId="{8C299E7C-E67B-47D7-9832-53F8D2888024}" srcOrd="3" destOrd="0" presId="urn:microsoft.com/office/officeart/2018/5/layout/IconCircleLabelList"/>
    <dgm:cxn modelId="{D2CE2E6E-BF1A-4512-AC99-970FC1607ED2}" type="presParOf" srcId="{50B3CE7C-E10B-4E23-BD93-03664997C932}" destId="{29AFE9BF-E1AB-45CE-972F-7D5FD613F714}" srcOrd="9" destOrd="0" presId="urn:microsoft.com/office/officeart/2018/5/layout/IconCircleLabelList"/>
    <dgm:cxn modelId="{C0562AAD-392D-4947-9C90-CF22BF2003F4}" type="presParOf" srcId="{50B3CE7C-E10B-4E23-BD93-03664997C932}" destId="{53FFEA8F-2661-4864-9BD8-4AC3E7D56C80}" srcOrd="10" destOrd="0" presId="urn:microsoft.com/office/officeart/2018/5/layout/IconCircleLabelList"/>
    <dgm:cxn modelId="{744B216E-D01F-4D72-A2B7-EE3C60B6B1D3}" type="presParOf" srcId="{53FFEA8F-2661-4864-9BD8-4AC3E7D56C80}" destId="{FAA4E5C9-B52F-4618-BC3C-BD31C949E5F1}" srcOrd="0" destOrd="0" presId="urn:microsoft.com/office/officeart/2018/5/layout/IconCircleLabelList"/>
    <dgm:cxn modelId="{70817168-3B53-4FD7-BA6F-144FC4545F09}" type="presParOf" srcId="{53FFEA8F-2661-4864-9BD8-4AC3E7D56C80}" destId="{A96EA641-C96E-4907-B165-3ADF3ED87473}" srcOrd="1" destOrd="0" presId="urn:microsoft.com/office/officeart/2018/5/layout/IconCircleLabelList"/>
    <dgm:cxn modelId="{C32D6390-4C5B-437F-8199-9E88BE148E5F}" type="presParOf" srcId="{53FFEA8F-2661-4864-9BD8-4AC3E7D56C80}" destId="{9E965E3C-066E-4C1C-B7AF-56B57EB6F544}" srcOrd="2" destOrd="0" presId="urn:microsoft.com/office/officeart/2018/5/layout/IconCircleLabelList"/>
    <dgm:cxn modelId="{B48AA4D3-B93A-46B0-B8AD-4C80A6245FDB}" type="presParOf" srcId="{53FFEA8F-2661-4864-9BD8-4AC3E7D56C80}" destId="{332C569B-B3B7-4628-9D98-1EC81F2FD21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934EA5-55C5-47E9-9565-336C313A3C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AFDDAED-7A50-4337-807D-DD90713E4D03}">
      <dgm:prSet phldrT="[Testo]"/>
      <dgm:spPr/>
      <dgm:t>
        <a:bodyPr/>
        <a:lstStyle/>
        <a:p>
          <a:r>
            <a:rPr lang="it-IT" dirty="0"/>
            <a:t>Query 1</a:t>
          </a:r>
        </a:p>
      </dgm:t>
    </dgm:pt>
    <dgm:pt modelId="{23C5B45C-D287-4F4F-95C6-4B7D50672EA2}" type="parTrans" cxnId="{5C98B925-61C9-4960-8F25-3B94D63B28A1}">
      <dgm:prSet/>
      <dgm:spPr/>
      <dgm:t>
        <a:bodyPr/>
        <a:lstStyle/>
        <a:p>
          <a:endParaRPr lang="it-IT"/>
        </a:p>
      </dgm:t>
    </dgm:pt>
    <dgm:pt modelId="{ECEDA6E0-12E0-45F0-BB19-4992F81473D6}" type="sibTrans" cxnId="{5C98B925-61C9-4960-8F25-3B94D63B28A1}">
      <dgm:prSet/>
      <dgm:spPr/>
      <dgm:t>
        <a:bodyPr/>
        <a:lstStyle/>
        <a:p>
          <a:endParaRPr lang="it-IT"/>
        </a:p>
      </dgm:t>
    </dgm:pt>
    <dgm:pt modelId="{8083DED9-5D51-4032-8125-95DD503075C6}">
      <dgm:prSet phldrT="[Testo]"/>
      <dgm:spPr/>
      <dgm:t>
        <a:bodyPr/>
        <a:lstStyle/>
        <a:p>
          <a:r>
            <a:rPr lang="it-IT" dirty="0"/>
            <a:t>Per i sensori che hanno id &lt; 10000, trovare il numero di misurazioni totali e la temperatura media. Per calcolare questa query è necessario effettuare il processamento usando delle </a:t>
          </a:r>
          <a:r>
            <a:rPr lang="it-IT" dirty="0" err="1"/>
            <a:t>TumblingWindow</a:t>
          </a:r>
          <a:r>
            <a:rPr lang="it-IT" dirty="0"/>
            <a:t> basate su Event Time con finestra temporale di:</a:t>
          </a:r>
        </a:p>
      </dgm:t>
    </dgm:pt>
    <dgm:pt modelId="{7622B8FF-F719-4593-8EE3-ABC436DE8B0D}" type="parTrans" cxnId="{CAC5D806-84E4-4C11-9F91-010272819ED5}">
      <dgm:prSet/>
      <dgm:spPr/>
      <dgm:t>
        <a:bodyPr/>
        <a:lstStyle/>
        <a:p>
          <a:endParaRPr lang="it-IT"/>
        </a:p>
      </dgm:t>
    </dgm:pt>
    <dgm:pt modelId="{0ACDDB80-0636-4069-8F87-1B7C4DAE45B2}" type="sibTrans" cxnId="{CAC5D806-84E4-4C11-9F91-010272819ED5}">
      <dgm:prSet/>
      <dgm:spPr/>
      <dgm:t>
        <a:bodyPr/>
        <a:lstStyle/>
        <a:p>
          <a:endParaRPr lang="it-IT"/>
        </a:p>
      </dgm:t>
    </dgm:pt>
    <dgm:pt modelId="{A9E1664E-E9F7-4F1B-9AEB-64286233BCA4}">
      <dgm:prSet phldrT="[Testo]"/>
      <dgm:spPr/>
      <dgm:t>
        <a:bodyPr/>
        <a:lstStyle/>
        <a:p>
          <a:r>
            <a:rPr lang="it-IT" dirty="0"/>
            <a:t>Query 2</a:t>
          </a:r>
        </a:p>
      </dgm:t>
    </dgm:pt>
    <dgm:pt modelId="{AA6B10F4-3EFF-4CA0-B990-7F7DD9ABA69C}" type="parTrans" cxnId="{19D1788B-8D55-423E-96AA-D4C42EB1EDEE}">
      <dgm:prSet/>
      <dgm:spPr/>
      <dgm:t>
        <a:bodyPr/>
        <a:lstStyle/>
        <a:p>
          <a:endParaRPr lang="it-IT"/>
        </a:p>
      </dgm:t>
    </dgm:pt>
    <dgm:pt modelId="{F2235EA9-C1D8-4402-BF07-C74A961D71A1}" type="sibTrans" cxnId="{19D1788B-8D55-423E-96AA-D4C42EB1EDEE}">
      <dgm:prSet/>
      <dgm:spPr/>
      <dgm:t>
        <a:bodyPr/>
        <a:lstStyle/>
        <a:p>
          <a:endParaRPr lang="it-IT"/>
        </a:p>
      </dgm:t>
    </dgm:pt>
    <dgm:pt modelId="{A24B6AE9-F54F-4320-9A16-493AF471B62F}">
      <dgm:prSet phldrT="[Testo]"/>
      <dgm:spPr/>
      <dgm:t>
        <a:bodyPr/>
        <a:lstStyle/>
        <a:p>
          <a:r>
            <a:rPr lang="it-IT" dirty="0"/>
            <a:t>Trovare le top-5 location in tempo reale che hanno il valore medio della temperatura più alto e la top-5 location in tempo reale che hanno il valore medio della temperatura più basso. Per calcolare questa query è necessario effettuare il processamento usando delle </a:t>
          </a:r>
          <a:r>
            <a:rPr lang="it-IT" dirty="0" err="1"/>
            <a:t>TumblingWindows</a:t>
          </a:r>
          <a:r>
            <a:rPr lang="it-IT" dirty="0"/>
            <a:t> basate su Event Time ogni:</a:t>
          </a:r>
        </a:p>
      </dgm:t>
    </dgm:pt>
    <dgm:pt modelId="{AB36EE86-684D-42B1-8CDB-8860F8408492}" type="parTrans" cxnId="{019AD40A-3650-422E-8B50-AAD8CA9A5FCF}">
      <dgm:prSet/>
      <dgm:spPr/>
      <dgm:t>
        <a:bodyPr/>
        <a:lstStyle/>
        <a:p>
          <a:endParaRPr lang="it-IT"/>
        </a:p>
      </dgm:t>
    </dgm:pt>
    <dgm:pt modelId="{476676F4-52BD-4659-BC32-9FEB3EDBAC87}" type="sibTrans" cxnId="{019AD40A-3650-422E-8B50-AAD8CA9A5FCF}">
      <dgm:prSet/>
      <dgm:spPr/>
      <dgm:t>
        <a:bodyPr/>
        <a:lstStyle/>
        <a:p>
          <a:endParaRPr lang="it-IT"/>
        </a:p>
      </dgm:t>
    </dgm:pt>
    <dgm:pt modelId="{13E618B7-F084-4BE6-9C1F-0A73F9B513B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C413AE8B-FAA7-4190-B105-7C9097A668DB}" type="parTrans" cxnId="{79CCBA82-B68F-4E74-8CC7-093343A6B351}">
      <dgm:prSet/>
      <dgm:spPr/>
      <dgm:t>
        <a:bodyPr/>
        <a:lstStyle/>
        <a:p>
          <a:endParaRPr lang="it-IT"/>
        </a:p>
      </dgm:t>
    </dgm:pt>
    <dgm:pt modelId="{7C478076-2B40-401E-800A-D8B72AF4D161}" type="sibTrans" cxnId="{79CCBA82-B68F-4E74-8CC7-093343A6B351}">
      <dgm:prSet/>
      <dgm:spPr/>
      <dgm:t>
        <a:bodyPr/>
        <a:lstStyle/>
        <a:p>
          <a:endParaRPr lang="it-IT"/>
        </a:p>
      </dgm:t>
    </dgm:pt>
    <dgm:pt modelId="{362C7DD5-8346-43AD-A2BE-80139A5E0D09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0B48C74B-6216-451F-8C85-F74E437F8C96}" type="parTrans" cxnId="{45E98FE7-9D83-4449-8F1E-587798F0B28A}">
      <dgm:prSet/>
      <dgm:spPr/>
      <dgm:t>
        <a:bodyPr/>
        <a:lstStyle/>
        <a:p>
          <a:endParaRPr lang="it-IT"/>
        </a:p>
      </dgm:t>
    </dgm:pt>
    <dgm:pt modelId="{65838ECE-E6B6-45D7-921D-D046FEEDDE08}" type="sibTrans" cxnId="{45E98FE7-9D83-4449-8F1E-587798F0B28A}">
      <dgm:prSet/>
      <dgm:spPr/>
      <dgm:t>
        <a:bodyPr/>
        <a:lstStyle/>
        <a:p>
          <a:endParaRPr lang="it-IT"/>
        </a:p>
      </dgm:t>
    </dgm:pt>
    <dgm:pt modelId="{908D01C5-463E-4456-89EC-798D9ECA7061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Dall’inizio del dataset</a:t>
          </a:r>
        </a:p>
      </dgm:t>
    </dgm:pt>
    <dgm:pt modelId="{CE7D14B7-77EE-4B4E-80A4-EA0664268B29}" type="parTrans" cxnId="{C9624580-B35C-4E5A-81B8-50923CD48932}">
      <dgm:prSet/>
      <dgm:spPr/>
      <dgm:t>
        <a:bodyPr/>
        <a:lstStyle/>
        <a:p>
          <a:endParaRPr lang="it-IT"/>
        </a:p>
      </dgm:t>
    </dgm:pt>
    <dgm:pt modelId="{DB12D3E3-EE97-449D-AE30-24A0D5192CBB}" type="sibTrans" cxnId="{C9624580-B35C-4E5A-81B8-50923CD48932}">
      <dgm:prSet/>
      <dgm:spPr/>
      <dgm:t>
        <a:bodyPr/>
        <a:lstStyle/>
        <a:p>
          <a:endParaRPr lang="it-IT"/>
        </a:p>
      </dgm:t>
    </dgm:pt>
    <dgm:pt modelId="{63284771-391E-42CA-BA8C-092069A8051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5D0FF3F8-4534-4C97-A747-4F64905ABB08}" type="parTrans" cxnId="{0CB580CC-EFF8-465B-9331-B53842B4D042}">
      <dgm:prSet/>
      <dgm:spPr/>
      <dgm:t>
        <a:bodyPr/>
        <a:lstStyle/>
        <a:p>
          <a:endParaRPr lang="it-IT"/>
        </a:p>
      </dgm:t>
    </dgm:pt>
    <dgm:pt modelId="{5E8E0447-0FF9-4255-9118-63C260ED7953}" type="sibTrans" cxnId="{0CB580CC-EFF8-465B-9331-B53842B4D042}">
      <dgm:prSet/>
      <dgm:spPr/>
      <dgm:t>
        <a:bodyPr/>
        <a:lstStyle/>
        <a:p>
          <a:endParaRPr lang="it-IT"/>
        </a:p>
      </dgm:t>
    </dgm:pt>
    <dgm:pt modelId="{9A6960FD-134B-4644-B11D-61BBF34B3066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giorno</a:t>
          </a:r>
        </a:p>
      </dgm:t>
    </dgm:pt>
    <dgm:pt modelId="{9BCF0B55-8E2F-40B4-8B58-72D2CD19B900}" type="parTrans" cxnId="{8DEF85A8-C290-4968-AECE-A459DEF82031}">
      <dgm:prSet/>
      <dgm:spPr/>
      <dgm:t>
        <a:bodyPr/>
        <a:lstStyle/>
        <a:p>
          <a:endParaRPr lang="it-IT"/>
        </a:p>
      </dgm:t>
    </dgm:pt>
    <dgm:pt modelId="{139FEAAB-15B6-4FD2-9ECB-60CBDBBADE53}" type="sibTrans" cxnId="{8DEF85A8-C290-4968-AECE-A459DEF82031}">
      <dgm:prSet/>
      <dgm:spPr/>
      <dgm:t>
        <a:bodyPr/>
        <a:lstStyle/>
        <a:p>
          <a:endParaRPr lang="it-IT"/>
        </a:p>
      </dgm:t>
    </dgm:pt>
    <dgm:pt modelId="{858AB58B-B552-4EE9-A75B-70C2D06B1A27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6B62F38F-26B1-493C-8473-CD8DC10A8C26}" type="parTrans" cxnId="{CB9F492D-751A-4CDD-932C-F47FB5FAFD27}">
      <dgm:prSet/>
      <dgm:spPr/>
      <dgm:t>
        <a:bodyPr/>
        <a:lstStyle/>
        <a:p>
          <a:endParaRPr lang="it-IT"/>
        </a:p>
      </dgm:t>
    </dgm:pt>
    <dgm:pt modelId="{0BFEB065-AA6D-4D07-95B6-632A25681020}" type="sibTrans" cxnId="{CB9F492D-751A-4CDD-932C-F47FB5FAFD27}">
      <dgm:prSet/>
      <dgm:spPr/>
      <dgm:t>
        <a:bodyPr/>
        <a:lstStyle/>
        <a:p>
          <a:endParaRPr lang="it-IT"/>
        </a:p>
      </dgm:t>
    </dgm:pt>
    <dgm:pt modelId="{729D841B-8D27-4926-8762-767498D6A2B5}" type="pres">
      <dgm:prSet presAssocID="{FA934EA5-55C5-47E9-9565-336C313A3C45}" presName="linear" presStyleCnt="0">
        <dgm:presLayoutVars>
          <dgm:animLvl val="lvl"/>
          <dgm:resizeHandles val="exact"/>
        </dgm:presLayoutVars>
      </dgm:prSet>
      <dgm:spPr/>
    </dgm:pt>
    <dgm:pt modelId="{DA661BA7-D481-4B8E-A9C6-C837356F00E3}" type="pres">
      <dgm:prSet presAssocID="{BAFDDAED-7A50-4337-807D-DD90713E4D0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47AC6C-A66A-48BF-8DFB-FF49489F3358}" type="pres">
      <dgm:prSet presAssocID="{BAFDDAED-7A50-4337-807D-DD90713E4D03}" presName="childText" presStyleLbl="revTx" presStyleIdx="0" presStyleCnt="2">
        <dgm:presLayoutVars>
          <dgm:bulletEnabled val="1"/>
        </dgm:presLayoutVars>
      </dgm:prSet>
      <dgm:spPr/>
    </dgm:pt>
    <dgm:pt modelId="{F0CF0ACC-E972-4FC1-914A-ED2BBA07ABB1}" type="pres">
      <dgm:prSet presAssocID="{A9E1664E-E9F7-4F1B-9AEB-64286233BCA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883A194-E443-47F3-BA9B-8A072E82D646}" type="pres">
      <dgm:prSet presAssocID="{A9E1664E-E9F7-4F1B-9AEB-64286233BCA4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C5D806-84E4-4C11-9F91-010272819ED5}" srcId="{BAFDDAED-7A50-4337-807D-DD90713E4D03}" destId="{8083DED9-5D51-4032-8125-95DD503075C6}" srcOrd="0" destOrd="0" parTransId="{7622B8FF-F719-4593-8EE3-ABC436DE8B0D}" sibTransId="{0ACDDB80-0636-4069-8F87-1B7C4DAE45B2}"/>
    <dgm:cxn modelId="{019AD40A-3650-422E-8B50-AAD8CA9A5FCF}" srcId="{A9E1664E-E9F7-4F1B-9AEB-64286233BCA4}" destId="{A24B6AE9-F54F-4320-9A16-493AF471B62F}" srcOrd="0" destOrd="0" parTransId="{AB36EE86-684D-42B1-8CDB-8860F8408492}" sibTransId="{476676F4-52BD-4659-BC32-9FEB3EDBAC87}"/>
    <dgm:cxn modelId="{729FCC11-B735-40E6-B80C-32329B74EF6E}" type="presOf" srcId="{A9E1664E-E9F7-4F1B-9AEB-64286233BCA4}" destId="{F0CF0ACC-E972-4FC1-914A-ED2BBA07ABB1}" srcOrd="0" destOrd="0" presId="urn:microsoft.com/office/officeart/2005/8/layout/vList2"/>
    <dgm:cxn modelId="{61A9C61C-0C59-4028-BEB3-ED71CCC874CE}" type="presOf" srcId="{FA934EA5-55C5-47E9-9565-336C313A3C45}" destId="{729D841B-8D27-4926-8762-767498D6A2B5}" srcOrd="0" destOrd="0" presId="urn:microsoft.com/office/officeart/2005/8/layout/vList2"/>
    <dgm:cxn modelId="{5C98B925-61C9-4960-8F25-3B94D63B28A1}" srcId="{FA934EA5-55C5-47E9-9565-336C313A3C45}" destId="{BAFDDAED-7A50-4337-807D-DD90713E4D03}" srcOrd="0" destOrd="0" parTransId="{23C5B45C-D287-4F4F-95C6-4B7D50672EA2}" sibTransId="{ECEDA6E0-12E0-45F0-BB19-4992F81473D6}"/>
    <dgm:cxn modelId="{CB9F492D-751A-4CDD-932C-F47FB5FAFD27}" srcId="{A24B6AE9-F54F-4320-9A16-493AF471B62F}" destId="{858AB58B-B552-4EE9-A75B-70C2D06B1A27}" srcOrd="2" destOrd="0" parTransId="{6B62F38F-26B1-493C-8473-CD8DC10A8C26}" sibTransId="{0BFEB065-AA6D-4D07-95B6-632A25681020}"/>
    <dgm:cxn modelId="{7C162A6D-038E-4CA8-AFFD-034932EC9FC4}" type="presOf" srcId="{8083DED9-5D51-4032-8125-95DD503075C6}" destId="{CB47AC6C-A66A-48BF-8DFB-FF49489F3358}" srcOrd="0" destOrd="0" presId="urn:microsoft.com/office/officeart/2005/8/layout/vList2"/>
    <dgm:cxn modelId="{6A0A5857-2EBE-4F11-975F-0DC6DC8BB57A}" type="presOf" srcId="{BAFDDAED-7A50-4337-807D-DD90713E4D03}" destId="{DA661BA7-D481-4B8E-A9C6-C837356F00E3}" srcOrd="0" destOrd="0" presId="urn:microsoft.com/office/officeart/2005/8/layout/vList2"/>
    <dgm:cxn modelId="{3D9DB277-469B-4AAE-9129-79A4CF4FACBF}" type="presOf" srcId="{A24B6AE9-F54F-4320-9A16-493AF471B62F}" destId="{4883A194-E443-47F3-BA9B-8A072E82D646}" srcOrd="0" destOrd="0" presId="urn:microsoft.com/office/officeart/2005/8/layout/vList2"/>
    <dgm:cxn modelId="{C9624580-B35C-4E5A-81B8-50923CD48932}" srcId="{8083DED9-5D51-4032-8125-95DD503075C6}" destId="{908D01C5-463E-4456-89EC-798D9ECA7061}" srcOrd="2" destOrd="0" parTransId="{CE7D14B7-77EE-4B4E-80A4-EA0664268B29}" sibTransId="{DB12D3E3-EE97-449D-AE30-24A0D5192CBB}"/>
    <dgm:cxn modelId="{79CCBA82-B68F-4E74-8CC7-093343A6B351}" srcId="{8083DED9-5D51-4032-8125-95DD503075C6}" destId="{13E618B7-F084-4BE6-9C1F-0A73F9B513BC}" srcOrd="0" destOrd="0" parTransId="{C413AE8B-FAA7-4190-B105-7C9097A668DB}" sibTransId="{7C478076-2B40-401E-800A-D8B72AF4D161}"/>
    <dgm:cxn modelId="{19D1788B-8D55-423E-96AA-D4C42EB1EDEE}" srcId="{FA934EA5-55C5-47E9-9565-336C313A3C45}" destId="{A9E1664E-E9F7-4F1B-9AEB-64286233BCA4}" srcOrd="1" destOrd="0" parTransId="{AA6B10F4-3EFF-4CA0-B990-7F7DD9ABA69C}" sibTransId="{F2235EA9-C1D8-4402-BF07-C74A961D71A1}"/>
    <dgm:cxn modelId="{D07BBF94-A80B-463D-9B84-B46E282F0967}" type="presOf" srcId="{362C7DD5-8346-43AD-A2BE-80139A5E0D09}" destId="{CB47AC6C-A66A-48BF-8DFB-FF49489F3358}" srcOrd="0" destOrd="2" presId="urn:microsoft.com/office/officeart/2005/8/layout/vList2"/>
    <dgm:cxn modelId="{8DEF85A8-C290-4968-AECE-A459DEF82031}" srcId="{A24B6AE9-F54F-4320-9A16-493AF471B62F}" destId="{9A6960FD-134B-4644-B11D-61BBF34B3066}" srcOrd="1" destOrd="0" parTransId="{9BCF0B55-8E2F-40B4-8B58-72D2CD19B900}" sibTransId="{139FEAAB-15B6-4FD2-9ECB-60CBDBBADE53}"/>
    <dgm:cxn modelId="{885F97B9-6A75-4695-81F6-196C7A87B2CF}" type="presOf" srcId="{9A6960FD-134B-4644-B11D-61BBF34B3066}" destId="{4883A194-E443-47F3-BA9B-8A072E82D646}" srcOrd="0" destOrd="2" presId="urn:microsoft.com/office/officeart/2005/8/layout/vList2"/>
    <dgm:cxn modelId="{0CB580CC-EFF8-465B-9331-B53842B4D042}" srcId="{A24B6AE9-F54F-4320-9A16-493AF471B62F}" destId="{63284771-391E-42CA-BA8C-092069A8051C}" srcOrd="0" destOrd="0" parTransId="{5D0FF3F8-4534-4C97-A747-4F64905ABB08}" sibTransId="{5E8E0447-0FF9-4255-9118-63C260ED7953}"/>
    <dgm:cxn modelId="{8C031ED7-0B13-46E7-AC66-4E8AE85C2B61}" type="presOf" srcId="{858AB58B-B552-4EE9-A75B-70C2D06B1A27}" destId="{4883A194-E443-47F3-BA9B-8A072E82D646}" srcOrd="0" destOrd="3" presId="urn:microsoft.com/office/officeart/2005/8/layout/vList2"/>
    <dgm:cxn modelId="{4FF9DCE3-B1BD-406E-8008-692A405404A7}" type="presOf" srcId="{63284771-391E-42CA-BA8C-092069A8051C}" destId="{4883A194-E443-47F3-BA9B-8A072E82D646}" srcOrd="0" destOrd="1" presId="urn:microsoft.com/office/officeart/2005/8/layout/vList2"/>
    <dgm:cxn modelId="{45E98FE7-9D83-4449-8F1E-587798F0B28A}" srcId="{8083DED9-5D51-4032-8125-95DD503075C6}" destId="{362C7DD5-8346-43AD-A2BE-80139A5E0D09}" srcOrd="1" destOrd="0" parTransId="{0B48C74B-6216-451F-8C85-F74E437F8C96}" sibTransId="{65838ECE-E6B6-45D7-921D-D046FEEDDE08}"/>
    <dgm:cxn modelId="{871003EE-4C12-49E7-863A-6056C1D628E9}" type="presOf" srcId="{13E618B7-F084-4BE6-9C1F-0A73F9B513BC}" destId="{CB47AC6C-A66A-48BF-8DFB-FF49489F3358}" srcOrd="0" destOrd="1" presId="urn:microsoft.com/office/officeart/2005/8/layout/vList2"/>
    <dgm:cxn modelId="{5BC375F5-13C6-4CC6-8A4F-C05C41CF41BF}" type="presOf" srcId="{908D01C5-463E-4456-89EC-798D9ECA7061}" destId="{CB47AC6C-A66A-48BF-8DFB-FF49489F3358}" srcOrd="0" destOrd="3" presId="urn:microsoft.com/office/officeart/2005/8/layout/vList2"/>
    <dgm:cxn modelId="{8B749913-F0BD-4E85-B104-B6E5B5A7B69F}" type="presParOf" srcId="{729D841B-8D27-4926-8762-767498D6A2B5}" destId="{DA661BA7-D481-4B8E-A9C6-C837356F00E3}" srcOrd="0" destOrd="0" presId="urn:microsoft.com/office/officeart/2005/8/layout/vList2"/>
    <dgm:cxn modelId="{95D17963-B4F5-43F5-B9ED-42B1F75D9455}" type="presParOf" srcId="{729D841B-8D27-4926-8762-767498D6A2B5}" destId="{CB47AC6C-A66A-48BF-8DFB-FF49489F3358}" srcOrd="1" destOrd="0" presId="urn:microsoft.com/office/officeart/2005/8/layout/vList2"/>
    <dgm:cxn modelId="{769C5A40-3FCF-4763-9E85-64075DC9CC24}" type="presParOf" srcId="{729D841B-8D27-4926-8762-767498D6A2B5}" destId="{F0CF0ACC-E972-4FC1-914A-ED2BBA07ABB1}" srcOrd="2" destOrd="0" presId="urn:microsoft.com/office/officeart/2005/8/layout/vList2"/>
    <dgm:cxn modelId="{28C95753-4C9E-4D35-8547-28C0C3B5614D}" type="presParOf" srcId="{729D841B-8D27-4926-8762-767498D6A2B5}" destId="{4883A194-E443-47F3-BA9B-8A072E82D64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934EA5-55C5-47E9-9565-336C313A3C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1772133-9FFF-46DA-9D59-6C019EEEF8B9}">
      <dgm:prSet phldrT="[Testo]"/>
      <dgm:spPr/>
      <dgm:t>
        <a:bodyPr/>
        <a:lstStyle/>
        <a:p>
          <a:r>
            <a:rPr lang="it-IT" dirty="0"/>
            <a:t>Query 3</a:t>
          </a:r>
        </a:p>
      </dgm:t>
    </dgm:pt>
    <dgm:pt modelId="{52A3E95D-2C0C-4791-AEF8-529739356D69}" type="parTrans" cxnId="{F27D5756-643D-4BEF-996C-2B2F8F2A45AD}">
      <dgm:prSet/>
      <dgm:spPr/>
      <dgm:t>
        <a:bodyPr/>
        <a:lstStyle/>
        <a:p>
          <a:endParaRPr lang="it-IT"/>
        </a:p>
      </dgm:t>
    </dgm:pt>
    <dgm:pt modelId="{BECDC7C2-351A-4AB1-8F45-F3E4BBF787A6}" type="sibTrans" cxnId="{F27D5756-643D-4BEF-996C-2B2F8F2A45AD}">
      <dgm:prSet/>
      <dgm:spPr/>
      <dgm:t>
        <a:bodyPr/>
        <a:lstStyle/>
        <a:p>
          <a:endParaRPr lang="it-IT"/>
        </a:p>
      </dgm:t>
    </dgm:pt>
    <dgm:pt modelId="{8563CDEF-C0D9-4FBD-A747-9D4E1349FEBE}">
      <dgm:prSet phldrT="[Testo]"/>
      <dgm:spPr/>
      <dgm:t>
        <a:bodyPr/>
        <a:lstStyle/>
        <a:p>
          <a:r>
            <a:rPr lang="it-IT" dirty="0"/>
            <a:t>Considerare le coordinate di latitudine e di longitudine incluse nell'area geografica identificata dalle coordinate di latitudine e longitudine pari a (38°, 2°) e (58°, 30°).
Dividere tale area usando una griglia 4x4 e identificare ciascuna cella della griglia a partire da quella nell'angolo in alto a sx fino a quella nell'angolo in basso a dx, usando il nome «</a:t>
          </a:r>
          <a:r>
            <a:rPr lang="it-IT" dirty="0" err="1"/>
            <a:t>cell_X</a:t>
          </a:r>
          <a:r>
            <a:rPr lang="it-IT" dirty="0"/>
            <a:t>», dove X è l'id della cella che va da 0 a 15. Per ogni cella, trovare la media e la mediana della temperatura tenendo conto dei valori emessi dai sensori che sono localizzati all'interno di tale cella. Per calcolare questa query è necessario effettuare il processamento usando delle </a:t>
          </a:r>
          <a:r>
            <a:rPr lang="it-IT" dirty="0" err="1"/>
            <a:t>Tumbling</a:t>
          </a:r>
          <a:r>
            <a:rPr lang="it-IT" dirty="0"/>
            <a:t> Windows basate su Event Time ogni:</a:t>
          </a:r>
        </a:p>
      </dgm:t>
    </dgm:pt>
    <dgm:pt modelId="{29FCE47B-F86C-4452-8A71-8AF957806E8C}" type="parTrans" cxnId="{D561B184-AFCF-4053-9F5E-0947FDE51910}">
      <dgm:prSet/>
      <dgm:spPr/>
      <dgm:t>
        <a:bodyPr/>
        <a:lstStyle/>
        <a:p>
          <a:endParaRPr lang="it-IT"/>
        </a:p>
      </dgm:t>
    </dgm:pt>
    <dgm:pt modelId="{EC866570-547D-4F3F-88D0-CF61F282C345}" type="sibTrans" cxnId="{D561B184-AFCF-4053-9F5E-0947FDE51910}">
      <dgm:prSet/>
      <dgm:spPr/>
      <dgm:t>
        <a:bodyPr/>
        <a:lstStyle/>
        <a:p>
          <a:endParaRPr lang="it-IT"/>
        </a:p>
      </dgm:t>
    </dgm:pt>
    <dgm:pt modelId="{27C003C7-C078-4552-BEE4-C48C906D98A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ora</a:t>
          </a:r>
        </a:p>
      </dgm:t>
    </dgm:pt>
    <dgm:pt modelId="{AFC69F4C-3D52-4251-80BB-9A2F07B40178}" type="parTrans" cxnId="{4547CE34-E69E-4BE7-8D5D-59C4D868A735}">
      <dgm:prSet/>
      <dgm:spPr/>
      <dgm:t>
        <a:bodyPr/>
        <a:lstStyle/>
        <a:p>
          <a:endParaRPr lang="it-IT"/>
        </a:p>
      </dgm:t>
    </dgm:pt>
    <dgm:pt modelId="{4530F9FC-F815-437D-8232-A335AE92F4BA}" type="sibTrans" cxnId="{4547CE34-E69E-4BE7-8D5D-59C4D868A735}">
      <dgm:prSet/>
      <dgm:spPr/>
      <dgm:t>
        <a:bodyPr/>
        <a:lstStyle/>
        <a:p>
          <a:endParaRPr lang="it-IT"/>
        </a:p>
      </dgm:t>
    </dgm:pt>
    <dgm:pt modelId="{1088146C-8840-41F9-AD7E-F46583E3DAAC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giorno</a:t>
          </a:r>
        </a:p>
      </dgm:t>
    </dgm:pt>
    <dgm:pt modelId="{39AC95EC-F708-4869-A5F1-0289666EDECE}" type="parTrans" cxnId="{2F6C8418-0D71-45CC-93E5-4CC6E803E469}">
      <dgm:prSet/>
      <dgm:spPr/>
      <dgm:t>
        <a:bodyPr/>
        <a:lstStyle/>
        <a:p>
          <a:endParaRPr lang="it-IT"/>
        </a:p>
      </dgm:t>
    </dgm:pt>
    <dgm:pt modelId="{BC82566F-E79B-4ACF-B6BA-2AB2577AA0CD}" type="sibTrans" cxnId="{2F6C8418-0D71-45CC-93E5-4CC6E803E469}">
      <dgm:prSet/>
      <dgm:spPr/>
      <dgm:t>
        <a:bodyPr/>
        <a:lstStyle/>
        <a:p>
          <a:endParaRPr lang="it-IT"/>
        </a:p>
      </dgm:t>
    </dgm:pt>
    <dgm:pt modelId="{1F96B1DC-C5D3-40FA-A684-109978C56DAD}">
      <dgm:prSet phldrT="[Testo]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it-IT" dirty="0"/>
            <a:t>1 settimana</a:t>
          </a:r>
        </a:p>
      </dgm:t>
    </dgm:pt>
    <dgm:pt modelId="{D6BCE340-0E4C-402A-B99A-A2210EC676CB}" type="parTrans" cxnId="{F5FD1942-BC00-4A76-81E4-7788254CD8FE}">
      <dgm:prSet/>
      <dgm:spPr/>
      <dgm:t>
        <a:bodyPr/>
        <a:lstStyle/>
        <a:p>
          <a:endParaRPr lang="it-IT"/>
        </a:p>
      </dgm:t>
    </dgm:pt>
    <dgm:pt modelId="{F4437739-F33A-496A-A16E-EA1E8E3BCD71}" type="sibTrans" cxnId="{F5FD1942-BC00-4A76-81E4-7788254CD8FE}">
      <dgm:prSet/>
      <dgm:spPr/>
      <dgm:t>
        <a:bodyPr/>
        <a:lstStyle/>
        <a:p>
          <a:endParaRPr lang="it-IT"/>
        </a:p>
      </dgm:t>
    </dgm:pt>
    <dgm:pt modelId="{729D841B-8D27-4926-8762-767498D6A2B5}" type="pres">
      <dgm:prSet presAssocID="{FA934EA5-55C5-47E9-9565-336C313A3C45}" presName="linear" presStyleCnt="0">
        <dgm:presLayoutVars>
          <dgm:animLvl val="lvl"/>
          <dgm:resizeHandles val="exact"/>
        </dgm:presLayoutVars>
      </dgm:prSet>
      <dgm:spPr/>
    </dgm:pt>
    <dgm:pt modelId="{D1C651B5-ACA8-4AA6-B3A4-DF46747A0467}" type="pres">
      <dgm:prSet presAssocID="{A1772133-9FFF-46DA-9D59-6C019EEEF8B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F963AA1-0CEC-44D1-9931-3478BFCA39C2}" type="pres">
      <dgm:prSet presAssocID="{A1772133-9FFF-46DA-9D59-6C019EEEF8B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F6C8418-0D71-45CC-93E5-4CC6E803E469}" srcId="{8563CDEF-C0D9-4FBD-A747-9D4E1349FEBE}" destId="{1088146C-8840-41F9-AD7E-F46583E3DAAC}" srcOrd="1" destOrd="0" parTransId="{39AC95EC-F708-4869-A5F1-0289666EDECE}" sibTransId="{BC82566F-E79B-4ACF-B6BA-2AB2577AA0CD}"/>
    <dgm:cxn modelId="{61A9C61C-0C59-4028-BEB3-ED71CCC874CE}" type="presOf" srcId="{FA934EA5-55C5-47E9-9565-336C313A3C45}" destId="{729D841B-8D27-4926-8762-767498D6A2B5}" srcOrd="0" destOrd="0" presId="urn:microsoft.com/office/officeart/2005/8/layout/vList2"/>
    <dgm:cxn modelId="{4547CE34-E69E-4BE7-8D5D-59C4D868A735}" srcId="{8563CDEF-C0D9-4FBD-A747-9D4E1349FEBE}" destId="{27C003C7-C078-4552-BEE4-C48C906D98AC}" srcOrd="0" destOrd="0" parTransId="{AFC69F4C-3D52-4251-80BB-9A2F07B40178}" sibTransId="{4530F9FC-F815-437D-8232-A335AE92F4BA}"/>
    <dgm:cxn modelId="{F5FD1942-BC00-4A76-81E4-7788254CD8FE}" srcId="{8563CDEF-C0D9-4FBD-A747-9D4E1349FEBE}" destId="{1F96B1DC-C5D3-40FA-A684-109978C56DAD}" srcOrd="2" destOrd="0" parTransId="{D6BCE340-0E4C-402A-B99A-A2210EC676CB}" sibTransId="{F4437739-F33A-496A-A16E-EA1E8E3BCD71}"/>
    <dgm:cxn modelId="{F27D5756-643D-4BEF-996C-2B2F8F2A45AD}" srcId="{FA934EA5-55C5-47E9-9565-336C313A3C45}" destId="{A1772133-9FFF-46DA-9D59-6C019EEEF8B9}" srcOrd="0" destOrd="0" parTransId="{52A3E95D-2C0C-4791-AEF8-529739356D69}" sibTransId="{BECDC7C2-351A-4AB1-8F45-F3E4BBF787A6}"/>
    <dgm:cxn modelId="{D561B184-AFCF-4053-9F5E-0947FDE51910}" srcId="{A1772133-9FFF-46DA-9D59-6C019EEEF8B9}" destId="{8563CDEF-C0D9-4FBD-A747-9D4E1349FEBE}" srcOrd="0" destOrd="0" parTransId="{29FCE47B-F86C-4452-8A71-8AF957806E8C}" sibTransId="{EC866570-547D-4F3F-88D0-CF61F282C345}"/>
    <dgm:cxn modelId="{950C4F87-0C6E-4D1D-A2FD-F3FD8565172C}" type="presOf" srcId="{8563CDEF-C0D9-4FBD-A747-9D4E1349FEBE}" destId="{9F963AA1-0CEC-44D1-9931-3478BFCA39C2}" srcOrd="0" destOrd="0" presId="urn:microsoft.com/office/officeart/2005/8/layout/vList2"/>
    <dgm:cxn modelId="{5DF09F8E-21FA-4C0B-A100-E8C70A1984EB}" type="presOf" srcId="{27C003C7-C078-4552-BEE4-C48C906D98AC}" destId="{9F963AA1-0CEC-44D1-9931-3478BFCA39C2}" srcOrd="0" destOrd="1" presId="urn:microsoft.com/office/officeart/2005/8/layout/vList2"/>
    <dgm:cxn modelId="{6A2973B0-5C40-4292-BF78-0EB351E462C5}" type="presOf" srcId="{1088146C-8840-41F9-AD7E-F46583E3DAAC}" destId="{9F963AA1-0CEC-44D1-9931-3478BFCA39C2}" srcOrd="0" destOrd="2" presId="urn:microsoft.com/office/officeart/2005/8/layout/vList2"/>
    <dgm:cxn modelId="{BD1593E2-E5E4-4F09-9E20-743BEFE19C08}" type="presOf" srcId="{A1772133-9FFF-46DA-9D59-6C019EEEF8B9}" destId="{D1C651B5-ACA8-4AA6-B3A4-DF46747A0467}" srcOrd="0" destOrd="0" presId="urn:microsoft.com/office/officeart/2005/8/layout/vList2"/>
    <dgm:cxn modelId="{7DB257E4-30D6-4812-8F33-8BDA15BAAFB0}" type="presOf" srcId="{1F96B1DC-C5D3-40FA-A684-109978C56DAD}" destId="{9F963AA1-0CEC-44D1-9931-3478BFCA39C2}" srcOrd="0" destOrd="3" presId="urn:microsoft.com/office/officeart/2005/8/layout/vList2"/>
    <dgm:cxn modelId="{038A7717-0B59-4660-A2C0-41BF3E993757}" type="presParOf" srcId="{729D841B-8D27-4926-8762-767498D6A2B5}" destId="{D1C651B5-ACA8-4AA6-B3A4-DF46747A0467}" srcOrd="0" destOrd="0" presId="urn:microsoft.com/office/officeart/2005/8/layout/vList2"/>
    <dgm:cxn modelId="{AF4A453C-CFF0-4FDE-842B-B7964E7A64F1}" type="presParOf" srcId="{729D841B-8D27-4926-8762-767498D6A2B5}" destId="{9F963AA1-0CEC-44D1-9931-3478BFCA39C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28325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47200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192" y="1194486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Kafka 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Zookeeper</a:t>
          </a:r>
        </a:p>
      </dsp:txBody>
      <dsp:txXfrm>
        <a:off x="192" y="1194486"/>
        <a:ext cx="1451953" cy="580781"/>
      </dsp:txXfrm>
    </dsp:sp>
    <dsp:sp modelId="{BCD8CDD9-0C56-4401-ADB1-8B48DAB2C96F}">
      <dsp:nvSpPr>
        <dsp:cNvPr id="0" name=""/>
        <dsp:cNvSpPr/>
      </dsp:nvSpPr>
      <dsp:spPr>
        <a:xfrm>
          <a:off x="198929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2178049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1706165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flink</a:t>
          </a:r>
        </a:p>
      </dsp:txBody>
      <dsp:txXfrm>
        <a:off x="1706165" y="1301263"/>
        <a:ext cx="1451953" cy="580781"/>
      </dsp:txXfrm>
    </dsp:sp>
    <dsp:sp modelId="{FF93E135-77D6-48A0-8871-9BC93D705D06}">
      <dsp:nvSpPr>
        <dsp:cNvPr id="0" name=""/>
        <dsp:cNvSpPr/>
      </dsp:nvSpPr>
      <dsp:spPr>
        <a:xfrm>
          <a:off x="369534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388409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3412209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prometheus</a:t>
          </a:r>
        </a:p>
      </dsp:txBody>
      <dsp:txXfrm>
        <a:off x="3412209" y="1301263"/>
        <a:ext cx="1451953" cy="580781"/>
      </dsp:txXfrm>
    </dsp:sp>
    <dsp:sp modelId="{E832543C-EEDA-4B34-B22B-7B40BCEBC1AC}">
      <dsp:nvSpPr>
        <dsp:cNvPr id="0" name=""/>
        <dsp:cNvSpPr/>
      </dsp:nvSpPr>
      <dsp:spPr>
        <a:xfrm>
          <a:off x="540138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361656-5052-4D01-B2C1-31B7A0498937}">
      <dsp:nvSpPr>
        <dsp:cNvPr id="0" name=""/>
        <dsp:cNvSpPr/>
      </dsp:nvSpPr>
      <dsp:spPr>
        <a:xfrm>
          <a:off x="5548201" y="292637"/>
          <a:ext cx="592059" cy="57981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000" b="-1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F38D54-4CC2-42DF-B832-7E73075795DF}">
      <dsp:nvSpPr>
        <dsp:cNvPr id="0" name=""/>
        <dsp:cNvSpPr/>
      </dsp:nvSpPr>
      <dsp:spPr>
        <a:xfrm>
          <a:off x="5118254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REDIS</a:t>
          </a:r>
        </a:p>
      </dsp:txBody>
      <dsp:txXfrm>
        <a:off x="5118254" y="1301263"/>
        <a:ext cx="1451953" cy="580781"/>
      </dsp:txXfrm>
    </dsp:sp>
    <dsp:sp modelId="{D99E5325-EEFE-4E7A-B62D-7CE34D5A192E}">
      <dsp:nvSpPr>
        <dsp:cNvPr id="0" name=""/>
        <dsp:cNvSpPr/>
      </dsp:nvSpPr>
      <dsp:spPr>
        <a:xfrm>
          <a:off x="7107430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864A43-A0E6-4C7E-93FB-45FB132F8820}">
      <dsp:nvSpPr>
        <dsp:cNvPr id="0" name=""/>
        <dsp:cNvSpPr/>
      </dsp:nvSpPr>
      <dsp:spPr>
        <a:xfrm>
          <a:off x="7296184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299E7C-E67B-47D7-9832-53F8D2888024}">
      <dsp:nvSpPr>
        <dsp:cNvPr id="0" name=""/>
        <dsp:cNvSpPr/>
      </dsp:nvSpPr>
      <dsp:spPr>
        <a:xfrm>
          <a:off x="6824299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GRAFANA</a:t>
          </a:r>
        </a:p>
      </dsp:txBody>
      <dsp:txXfrm>
        <a:off x="6824299" y="1301263"/>
        <a:ext cx="1451953" cy="580781"/>
      </dsp:txXfrm>
    </dsp:sp>
    <dsp:sp modelId="{FAA4E5C9-B52F-4618-BC3C-BD31C949E5F1}">
      <dsp:nvSpPr>
        <dsp:cNvPr id="0" name=""/>
        <dsp:cNvSpPr/>
      </dsp:nvSpPr>
      <dsp:spPr>
        <a:xfrm>
          <a:off x="8813475" y="139700"/>
          <a:ext cx="885691" cy="885691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6EA641-C96E-4907-B165-3ADF3ED87473}">
      <dsp:nvSpPr>
        <dsp:cNvPr id="0" name=""/>
        <dsp:cNvSpPr/>
      </dsp:nvSpPr>
      <dsp:spPr>
        <a:xfrm>
          <a:off x="9002229" y="328454"/>
          <a:ext cx="508183" cy="50818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C569B-B3B7-4628-9D98-1EC81F2FD215}">
      <dsp:nvSpPr>
        <dsp:cNvPr id="0" name=""/>
        <dsp:cNvSpPr/>
      </dsp:nvSpPr>
      <dsp:spPr>
        <a:xfrm>
          <a:off x="8530344" y="1301263"/>
          <a:ext cx="1451953" cy="580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700" kern="1200" noProof="1"/>
            <a:t>DOCKER</a:t>
          </a:r>
        </a:p>
      </dsp:txBody>
      <dsp:txXfrm>
        <a:off x="8530344" y="1301263"/>
        <a:ext cx="1451953" cy="5807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661BA7-D481-4B8E-A9C6-C837356F00E3}">
      <dsp:nvSpPr>
        <dsp:cNvPr id="0" name=""/>
        <dsp:cNvSpPr/>
      </dsp:nvSpPr>
      <dsp:spPr>
        <a:xfrm>
          <a:off x="0" y="83575"/>
          <a:ext cx="9720262" cy="5019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Query 1</a:t>
          </a:r>
        </a:p>
      </dsp:txBody>
      <dsp:txXfrm>
        <a:off x="24502" y="108077"/>
        <a:ext cx="9671258" cy="452926"/>
      </dsp:txXfrm>
    </dsp:sp>
    <dsp:sp modelId="{CB47AC6C-A66A-48BF-8DFB-FF49489F3358}">
      <dsp:nvSpPr>
        <dsp:cNvPr id="0" name=""/>
        <dsp:cNvSpPr/>
      </dsp:nvSpPr>
      <dsp:spPr>
        <a:xfrm>
          <a:off x="0" y="585505"/>
          <a:ext cx="9720262" cy="1502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700" kern="1200" dirty="0"/>
            <a:t>Per i sensori che hanno id &lt; 10000, trovare il numero di misurazioni totali e la temperatura media. Per calcolare questa query è necessario effettuare il processamento usando delle </a:t>
          </a:r>
          <a:r>
            <a:rPr lang="it-IT" sz="1700" kern="1200" dirty="0" err="1"/>
            <a:t>TumblingWindow</a:t>
          </a:r>
          <a:r>
            <a:rPr lang="it-IT" sz="1700" kern="1200" dirty="0"/>
            <a:t> basate su Event Time con finestra temporale di: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ora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settimana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Dall’inizio del dataset</a:t>
          </a:r>
        </a:p>
      </dsp:txBody>
      <dsp:txXfrm>
        <a:off x="0" y="585505"/>
        <a:ext cx="9720262" cy="1502820"/>
      </dsp:txXfrm>
    </dsp:sp>
    <dsp:sp modelId="{F0CF0ACC-E972-4FC1-914A-ED2BBA07ABB1}">
      <dsp:nvSpPr>
        <dsp:cNvPr id="0" name=""/>
        <dsp:cNvSpPr/>
      </dsp:nvSpPr>
      <dsp:spPr>
        <a:xfrm>
          <a:off x="0" y="2088326"/>
          <a:ext cx="9720262" cy="5019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Query 2</a:t>
          </a:r>
        </a:p>
      </dsp:txBody>
      <dsp:txXfrm>
        <a:off x="24502" y="2112828"/>
        <a:ext cx="9671258" cy="452926"/>
      </dsp:txXfrm>
    </dsp:sp>
    <dsp:sp modelId="{4883A194-E443-47F3-BA9B-8A072E82D646}">
      <dsp:nvSpPr>
        <dsp:cNvPr id="0" name=""/>
        <dsp:cNvSpPr/>
      </dsp:nvSpPr>
      <dsp:spPr>
        <a:xfrm>
          <a:off x="0" y="2590256"/>
          <a:ext cx="9720262" cy="1684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700" kern="1200" dirty="0"/>
            <a:t>Trovare le top-5 location in tempo reale che hanno il valore medio della temperatura più alto e la top-5 location in tempo reale che hanno il valore medio della temperatura più basso. Per calcolare questa query è necessario effettuare il processamento usando delle </a:t>
          </a:r>
          <a:r>
            <a:rPr lang="it-IT" sz="1700" kern="1200" dirty="0" err="1"/>
            <a:t>TumblingWindows</a:t>
          </a:r>
          <a:r>
            <a:rPr lang="it-IT" sz="1700" kern="1200" dirty="0"/>
            <a:t> basate su Event Time ogni: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ora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giorno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1700" kern="1200" dirty="0"/>
            <a:t>1 settimana</a:t>
          </a:r>
        </a:p>
      </dsp:txBody>
      <dsp:txXfrm>
        <a:off x="0" y="2590256"/>
        <a:ext cx="9720262" cy="16849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C651B5-ACA8-4AA6-B3A4-DF46747A0467}">
      <dsp:nvSpPr>
        <dsp:cNvPr id="0" name=""/>
        <dsp:cNvSpPr/>
      </dsp:nvSpPr>
      <dsp:spPr>
        <a:xfrm>
          <a:off x="0" y="138813"/>
          <a:ext cx="9720262" cy="6160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Query 3</a:t>
          </a:r>
        </a:p>
      </dsp:txBody>
      <dsp:txXfrm>
        <a:off x="30071" y="168884"/>
        <a:ext cx="9660120" cy="555862"/>
      </dsp:txXfrm>
    </dsp:sp>
    <dsp:sp modelId="{9F963AA1-0CEC-44D1-9931-3478BFCA39C2}">
      <dsp:nvSpPr>
        <dsp:cNvPr id="0" name=""/>
        <dsp:cNvSpPr/>
      </dsp:nvSpPr>
      <dsp:spPr>
        <a:xfrm>
          <a:off x="0" y="754818"/>
          <a:ext cx="9720262" cy="3465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8618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100" kern="1200" dirty="0"/>
            <a:t>Considerare le coordinate di latitudine e di longitudine incluse nell'area geografica identificata dalle coordinate di latitudine e longitudine pari a (38°, 2°) e (58°, 30°).
Dividere tale area usando una griglia 4x4 e identificare ciascuna cella della griglia a partire da quella nell'angolo in alto a sx fino a quella nell'angolo in basso a dx, usando il nome «</a:t>
          </a:r>
          <a:r>
            <a:rPr lang="it-IT" sz="2100" kern="1200" dirty="0" err="1"/>
            <a:t>cell_X</a:t>
          </a:r>
          <a:r>
            <a:rPr lang="it-IT" sz="2100" kern="1200" dirty="0"/>
            <a:t>», dove X è l'id della cella che va da 0 a 15. Per ogni cella, trovare la media e la mediana della temperatura tenendo conto dei valori emessi dai sensori che sono localizzati all'interno di tale cella. Per calcolare questa query è necessario effettuare il processamento usando delle </a:t>
          </a:r>
          <a:r>
            <a:rPr lang="it-IT" sz="2100" kern="1200" dirty="0" err="1"/>
            <a:t>Tumbling</a:t>
          </a:r>
          <a:r>
            <a:rPr lang="it-IT" sz="2100" kern="1200" dirty="0"/>
            <a:t> Windows basate su Event Time ogni: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ora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giorno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ü"/>
          </a:pPr>
          <a:r>
            <a:rPr lang="it-IT" sz="2100" kern="1200" dirty="0"/>
            <a:t>1 settimana</a:t>
          </a:r>
        </a:p>
      </dsp:txBody>
      <dsp:txXfrm>
        <a:off x="0" y="754818"/>
        <a:ext cx="9720262" cy="34651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Elenco etichette circolari icone"/>
  <dgm:desc val="Utilizzabile per mostrare blocchi di informazioni non sequenziali o raggruppati con elementi grafici correlati. Offre risultati ottimali con icone o piccole immagini con didascalie brevi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5CEB73A-EAD8-4600-A937-149261040EA7}" type="datetime1">
              <a:rPr lang="it-IT" smtClean="0"/>
              <a:t>13/07/2022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9578EB8-0800-413D-B171-4C9FED7732A0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FAEC76B2-1B18-4C2E-9C96-C8D2628C9C85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A919B1-635A-4750-92B8-CEBA69372F37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A014BB-B40C-4933-9ED4-CDD3C3A36295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3BE791-83B2-4EE3-ADA8-D8F47D7D3B4B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3BBFF4-3442-4D39-9CE3-1CB1DD45E031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4989FA-BE26-4E6C-9C8C-D8D63F49D6D6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B49E58-35C6-4DF9-9170-89C4E668DCAF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E7D41B-4890-4BD3-A940-B377B9A28104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A81785-4A40-490C-99B8-DD0B16B6D453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5F32C1-10A7-4933-B678-3787715A2DA3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4E9F33-3087-4994-BBF4-335BBC1B5BD9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A33FB4C6-F275-4154-B668-1867E94FACBE}" type="datetime1">
              <a:rPr lang="it-IT" noProof="0" smtClean="0"/>
              <a:t>13/07/2022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it-IT" noProof="0" smtClean="0"/>
              <a:pPr rtl="0"/>
              <a:t>‹N›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hyperlink" Target="https://growingdna.com/docker-intro/" TargetMode="External"/><Relationship Id="rId18" Type="http://schemas.openxmlformats.org/officeDocument/2006/relationships/image" Target="../media/image20.png"/><Relationship Id="rId3" Type="http://schemas.openxmlformats.org/officeDocument/2006/relationships/diagramData" Target="../diagrams/data1.xml"/><Relationship Id="rId21" Type="http://schemas.openxmlformats.org/officeDocument/2006/relationships/hyperlink" Target="https://logodix.com/kafka" TargetMode="External"/><Relationship Id="rId7" Type="http://schemas.microsoft.com/office/2007/relationships/diagramDrawing" Target="../diagrams/drawing1.xml"/><Relationship Id="rId12" Type="http://schemas.openxmlformats.org/officeDocument/2006/relationships/image" Target="../media/image17.png"/><Relationship Id="rId17" Type="http://schemas.openxmlformats.org/officeDocument/2006/relationships/hyperlink" Target="https://www.paradigmadigital.com/dev/vuela-tus-datos-usando-apache-flink/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hyperlink" Target="https://chrisreeves.co.nz/2020/06/12/grafana_alerting_telegram_webhook/" TargetMode="External"/><Relationship Id="rId5" Type="http://schemas.openxmlformats.org/officeDocument/2006/relationships/diagramQuickStyle" Target="../diagrams/quickStyle1.xml"/><Relationship Id="rId15" Type="http://schemas.openxmlformats.org/officeDocument/2006/relationships/hyperlink" Target="https://kalasearch.cn/community/tutorials/how-to-install-and-use-docker-compose/" TargetMode="External"/><Relationship Id="rId10" Type="http://schemas.openxmlformats.org/officeDocument/2006/relationships/image" Target="../media/image16.png"/><Relationship Id="rId19" Type="http://schemas.openxmlformats.org/officeDocument/2006/relationships/hyperlink" Target="https://freebiesupply.com/logos/prometheus-logo/" TargetMode="External"/><Relationship Id="rId4" Type="http://schemas.openxmlformats.org/officeDocument/2006/relationships/diagramLayout" Target="../diagrams/layout1.xml"/><Relationship Id="rId9" Type="http://schemas.openxmlformats.org/officeDocument/2006/relationships/hyperlink" Target="https://www.ochobitshacenunbyte.com/2018/11/28/instalacion-y-configuracion-de-redis-en-centos-7/" TargetMode="External"/><Relationship Id="rId14" Type="http://schemas.openxmlformats.org/officeDocument/2006/relationships/image" Target="../media/image18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1" name="Rettangolo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SABD Progetto 2 – 2021/22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it-IT" dirty="0">
                <a:solidFill>
                  <a:srgbClr val="FFFFFF"/>
                </a:solidFill>
              </a:rPr>
              <a:t>Diana Pasquali 0306320, Giacomo Lorenzo Rossi 0292400</a:t>
            </a:r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609C062-C763-AA6C-4773-4A85C740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E999FB-D111-0941-5FA1-FA84ACF1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429231-95C4-1EF2-C2F2-CDE0DB2BE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89651" cy="402336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Query2RecordDeserializer deserializza le stringhe JSON provenienti da Kafka in oggetti Query2Record.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Query2Record.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RecordFilter2 filtra i Query2Record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esclude tutti i record che hanno almeno un campo di interesse nullo tra </a:t>
            </a:r>
            <a:r>
              <a:rPr lang="it-IT" i="1" dirty="0" err="1"/>
              <a:t>sensor_id</a:t>
            </a:r>
            <a:r>
              <a:rPr lang="it-IT" dirty="0"/>
              <a:t>, </a:t>
            </a:r>
            <a:r>
              <a:rPr lang="it-IT" i="1" dirty="0" err="1"/>
              <a:t>timestamp</a:t>
            </a:r>
            <a:r>
              <a:rPr lang="it-IT" i="1" dirty="0"/>
              <a:t>, temperature e location.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32E42DC1-8087-45F9-0B1E-886F2C269071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FC2C1C73-519A-9EC6-5A3C-1AFB3E116EA1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64B3C759-3821-9CE8-849B-397C050D3159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C24D9B9B-DF4B-3DDB-1F0F-AD20A2EF6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10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81283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E999FB-D111-0941-5FA1-FA84ACF1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429231-95C4-1EF2-C2F2-CDE0DB2BE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89651" cy="4023360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</a:t>
            </a:r>
            <a:r>
              <a:rPr lang="it-IT" i="1" dirty="0"/>
              <a:t>location </a:t>
            </a:r>
            <a:r>
              <a:rPr lang="it-IT" dirty="0"/>
              <a:t>al Query2Record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le classi AverageAggregator2 </a:t>
            </a:r>
            <a:r>
              <a:rPr lang="it-IT" b="1" dirty="0"/>
              <a:t>implementa il calcolo incrementale delle medie per ogni sensore nella finestra </a:t>
            </a:r>
            <a:r>
              <a:rPr lang="it-IT" dirty="0"/>
              <a:t>e restituisce oggetti di tipo </a:t>
            </a:r>
            <a:r>
              <a:rPr lang="it-IT" dirty="0" err="1"/>
              <a:t>TemperatureMeasure</a:t>
            </a:r>
            <a:r>
              <a:rPr lang="it-IT" dirty="0"/>
              <a:t> ciascuno con la temperatura media calcolata dalle diverse misurazioni di un sensore nella finestra.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windowAll</a:t>
            </a:r>
            <a:r>
              <a:rPr lang="it-IT" dirty="0"/>
              <a:t>(): raggruppa tutti i </a:t>
            </a:r>
            <a:r>
              <a:rPr lang="it-IT" dirty="0" err="1"/>
              <a:t>TemperatureMeasure</a:t>
            </a:r>
            <a:r>
              <a:rPr lang="it-IT" dirty="0"/>
              <a:t> ottenuti in un’unica finestra 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calcola la </a:t>
            </a:r>
            <a:r>
              <a:rPr lang="it-IT" b="1" dirty="0"/>
              <a:t>top5 e la bottom5</a:t>
            </a:r>
            <a:r>
              <a:rPr lang="it-IT" dirty="0"/>
              <a:t> </a:t>
            </a:r>
            <a:r>
              <a:rPr lang="it-IT" b="1" dirty="0"/>
              <a:t>delle temperature medie nella finestra</a:t>
            </a:r>
            <a:r>
              <a:rPr lang="it-IT" dirty="0"/>
              <a:t>. La classe </a:t>
            </a:r>
            <a:r>
              <a:rPr lang="it-IT" dirty="0" err="1"/>
              <a:t>RankAggregate</a:t>
            </a:r>
            <a:r>
              <a:rPr lang="it-IT" dirty="0"/>
              <a:t> sfrutta due strutture dati ordinate </a:t>
            </a:r>
            <a:r>
              <a:rPr lang="it-IT" dirty="0" err="1"/>
              <a:t>TreeSet</a:t>
            </a:r>
            <a:r>
              <a:rPr lang="it-IT" dirty="0"/>
              <a:t> per memorizzare incrementalmente le 5 </a:t>
            </a:r>
            <a:r>
              <a:rPr lang="it-IT" dirty="0" err="1"/>
              <a:t>TemperatureMeasure</a:t>
            </a:r>
            <a:r>
              <a:rPr lang="it-IT" dirty="0"/>
              <a:t> massime e minime. 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</a:t>
            </a:r>
            <a:r>
              <a:rPr lang="it-IT" dirty="0" err="1"/>
              <a:t>MetricRichMapFunction</a:t>
            </a:r>
            <a:r>
              <a:rPr lang="it-IT" dirty="0"/>
              <a:t>&lt;Query2Result&gt; crea le due </a:t>
            </a:r>
            <a:r>
              <a:rPr lang="it-IT" b="1" dirty="0"/>
              <a:t>metriche di performance e throughput </a:t>
            </a:r>
            <a:r>
              <a:rPr lang="it-IT" dirty="0"/>
              <a:t>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RedisHashSink2 permette di salvare i Query2Result in forma di </a:t>
            </a:r>
            <a:r>
              <a:rPr lang="it-IT" b="1" dirty="0"/>
              <a:t>hash 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&lt;Query2Result&gt;.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32E42DC1-8087-45F9-0B1E-886F2C269071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FC2C1C73-519A-9EC6-5A3C-1AFB3E116EA1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64B3C759-3821-9CE8-849B-397C050D3159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4C40325A-EB6D-1C27-2458-5CA19384F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254885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8AF495-904E-FF9A-4DF1-DDF144C07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3 - Implementazione griglia </a:t>
            </a:r>
          </a:p>
        </p:txBody>
      </p:sp>
      <p:pic>
        <p:nvPicPr>
          <p:cNvPr id="8" name="Segnaposto contenuto 7" descr="Immagine che contiene mappa&#10;&#10;Descrizione generata automaticamente">
            <a:extLst>
              <a:ext uri="{FF2B5EF4-FFF2-40B4-BE49-F238E27FC236}">
                <a16:creationId xmlns:a16="http://schemas.microsoft.com/office/drawing/2014/main" id="{1FFE0BB0-650D-08D4-E9E4-21DA22984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98811" y="1872030"/>
            <a:ext cx="3923152" cy="4022725"/>
          </a:xfrm>
        </p:spPr>
      </p:pic>
      <p:grpSp>
        <p:nvGrpSpPr>
          <p:cNvPr id="4" name="Gruppo 3">
            <a:extLst>
              <a:ext uri="{FF2B5EF4-FFF2-40B4-BE49-F238E27FC236}">
                <a16:creationId xmlns:a16="http://schemas.microsoft.com/office/drawing/2014/main" id="{920C4F26-A41A-5596-C1E3-C62BE5942774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86764F6F-1209-299C-BD92-946F0E37933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3B943B4F-C3DB-7D32-AEB9-D534A95E1FBC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68A27DD-853A-2528-46F8-FDD0EA500084}"/>
              </a:ext>
            </a:extLst>
          </p:cNvPr>
          <p:cNvSpPr txBox="1"/>
          <p:nvPr/>
        </p:nvSpPr>
        <p:spPr>
          <a:xfrm>
            <a:off x="770037" y="1777869"/>
            <a:ext cx="64269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implementato la griglia 4x4 tra (38°, 2°) e (58°, 30°) sfruttando le seguenti 4 classi: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GeoGrid</a:t>
            </a:r>
            <a:r>
              <a:rPr lang="it-IT" dirty="0"/>
              <a:t>: griglia di 16 </a:t>
            </a:r>
            <a:r>
              <a:rPr lang="it-IT" dirty="0" err="1"/>
              <a:t>GeoCell</a:t>
            </a:r>
            <a:r>
              <a:rPr lang="it-IT" dirty="0"/>
              <a:t>, numerate da 0 a 15 dalla cella a SUD OVEST, fino alla cella a NORD 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GeoCell</a:t>
            </a:r>
            <a:r>
              <a:rPr lang="it-IT" dirty="0"/>
              <a:t>: una </a:t>
            </a:r>
            <a:r>
              <a:rPr lang="it-IT" b="1" dirty="0"/>
              <a:t>cella formata da 4 </a:t>
            </a:r>
            <a:r>
              <a:rPr lang="it-IT" b="1" dirty="0" err="1"/>
              <a:t>GeoPoint</a:t>
            </a:r>
            <a:r>
              <a:rPr lang="it-IT" b="1" dirty="0"/>
              <a:t> e da 2 a 4 </a:t>
            </a:r>
            <a:r>
              <a:rPr lang="it-IT" b="1" dirty="0" err="1"/>
              <a:t>GeoSegment</a:t>
            </a:r>
            <a:r>
              <a:rPr lang="it-IT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GeoSegment</a:t>
            </a:r>
            <a:r>
              <a:rPr lang="it-IT" dirty="0"/>
              <a:t>: un </a:t>
            </a:r>
            <a:r>
              <a:rPr lang="it-IT" b="1" dirty="0"/>
              <a:t>segmento formato da due </a:t>
            </a:r>
            <a:r>
              <a:rPr lang="it-IT" b="1" dirty="0" err="1"/>
              <a:t>GeoPoint</a:t>
            </a:r>
            <a:r>
              <a:rPr lang="it-IT" dirty="0"/>
              <a:t>, i cui estremi (</a:t>
            </a:r>
            <a:r>
              <a:rPr lang="it-IT" dirty="0" err="1"/>
              <a:t>GeoPoint</a:t>
            </a:r>
            <a:r>
              <a:rPr lang="it-IT" dirty="0"/>
              <a:t>) possono essere inclusi o esclusi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GeoPoint</a:t>
            </a:r>
            <a:r>
              <a:rPr lang="it-IT" dirty="0"/>
              <a:t>: classe che contiene </a:t>
            </a:r>
            <a:r>
              <a:rPr lang="it-IT" b="1" dirty="0"/>
              <a:t>longitudine e latitudine </a:t>
            </a:r>
            <a:r>
              <a:rPr lang="it-IT" dirty="0"/>
              <a:t>del punto geografico</a:t>
            </a:r>
          </a:p>
          <a:p>
            <a:pPr algn="just"/>
            <a:r>
              <a:rPr lang="it-IT" b="1" u="sng" dirty="0"/>
              <a:t>Convenzione</a:t>
            </a:r>
            <a:r>
              <a:rPr lang="it-IT" dirty="0"/>
              <a:t>: data una cella, i punti nei bordi INFERIORE e SINISTRO </a:t>
            </a:r>
            <a:r>
              <a:rPr lang="it-IT" b="1" dirty="0"/>
              <a:t>appartengono ad essa</a:t>
            </a:r>
            <a:r>
              <a:rPr lang="it-IT" dirty="0"/>
              <a:t>, mentre il bordo SUPERIORE e DESTRO </a:t>
            </a:r>
            <a:r>
              <a:rPr lang="it-IT" b="1" dirty="0"/>
              <a:t>appartengono alle celle adiacenti</a:t>
            </a:r>
            <a:r>
              <a:rPr lang="it-IT" dirty="0"/>
              <a:t>, se presenti. Solo il </a:t>
            </a:r>
            <a:r>
              <a:rPr lang="it-IT" b="1" dirty="0"/>
              <a:t>punto in basso a sinistra appartiene alla cella</a:t>
            </a:r>
            <a:r>
              <a:rPr lang="it-IT" dirty="0"/>
              <a:t>, gli altri appartengono alle celle adiacenti, se presenti altrimenti alla cella corrente.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A77DFF-3A54-31CC-1C5E-93C696F6E25A}"/>
              </a:ext>
            </a:extLst>
          </p:cNvPr>
          <p:cNvSpPr txBox="1"/>
          <p:nvPr/>
        </p:nvSpPr>
        <p:spPr>
          <a:xfrm>
            <a:off x="7498811" y="5940193"/>
            <a:ext cx="39709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In figura, i colori dei punti e dei bordi delimitano l’appartenenza degli stessi a una cella o un’altra.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9E25423-1F80-7412-74A0-B258BE764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12</a:t>
            </a:fld>
            <a:endParaRPr lang="it-IT" noProof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0732068-B16A-9DDA-0942-CE9159B93A4D}"/>
              </a:ext>
            </a:extLst>
          </p:cNvPr>
          <p:cNvSpPr txBox="1"/>
          <p:nvPr/>
        </p:nvSpPr>
        <p:spPr>
          <a:xfrm>
            <a:off x="7798086" y="2273586"/>
            <a:ext cx="33889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lain" startAt="12"/>
            </a:pPr>
            <a:r>
              <a:rPr lang="it-IT" sz="3600" dirty="0"/>
              <a:t>13   14  15</a:t>
            </a:r>
          </a:p>
          <a:p>
            <a:pPr marL="342900" indent="-342900">
              <a:buAutoNum type="arabicPlain" startAt="12"/>
            </a:pPr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85C058C-20E7-80D1-BF80-B340F23D332F}"/>
              </a:ext>
            </a:extLst>
          </p:cNvPr>
          <p:cNvSpPr txBox="1"/>
          <p:nvPr/>
        </p:nvSpPr>
        <p:spPr>
          <a:xfrm>
            <a:off x="7798086" y="3196916"/>
            <a:ext cx="3200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 8     9   10  11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AAE6C10-A0B9-CAF9-D1D4-BF5AC72C87BE}"/>
              </a:ext>
            </a:extLst>
          </p:cNvPr>
          <p:cNvSpPr txBox="1"/>
          <p:nvPr/>
        </p:nvSpPr>
        <p:spPr>
          <a:xfrm>
            <a:off x="7874493" y="4101483"/>
            <a:ext cx="3123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 4    5    6    7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D82EF38-3FD1-81A1-8AD5-6A3D5CCB6EDB}"/>
              </a:ext>
            </a:extLst>
          </p:cNvPr>
          <p:cNvSpPr txBox="1"/>
          <p:nvPr/>
        </p:nvSpPr>
        <p:spPr>
          <a:xfrm>
            <a:off x="7981025" y="4747814"/>
            <a:ext cx="2856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0    1    2    3</a:t>
            </a:r>
          </a:p>
        </p:txBody>
      </p:sp>
    </p:spTree>
    <p:extLst>
      <p:ext uri="{BB962C8B-B14F-4D97-AF65-F5344CB8AC3E}">
        <p14:creationId xmlns:p14="http://schemas.microsoft.com/office/powerpoint/2010/main" val="1347476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0261C1-6B74-1E01-B472-226CFC15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56AB41-8A05-5FAB-EF8B-FFC0CC1C0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201" y="2391794"/>
            <a:ext cx="9955925" cy="434273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Query3RecordDeserializer deserializza le stringhe JSON provenienti da Kafka in oggetti Query3Record.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Query3Record.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RecordFilter3 filtra i Query3Record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esclude tutti i record che hanno almeno un campo di interesse nullo tra </a:t>
            </a:r>
            <a:r>
              <a:rPr lang="it-IT" i="1" dirty="0" err="1"/>
              <a:t>timestamp</a:t>
            </a:r>
            <a:r>
              <a:rPr lang="it-IT" i="1" dirty="0"/>
              <a:t>, </a:t>
            </a:r>
            <a:r>
              <a:rPr lang="it-IT" i="1" dirty="0" err="1"/>
              <a:t>latitude</a:t>
            </a:r>
            <a:r>
              <a:rPr lang="it-IT" i="1" dirty="0"/>
              <a:t>, </a:t>
            </a:r>
            <a:r>
              <a:rPr lang="it-IT" i="1" dirty="0" err="1"/>
              <a:t>longitude</a:t>
            </a:r>
            <a:r>
              <a:rPr lang="it-IT" i="1" dirty="0"/>
              <a:t> </a:t>
            </a:r>
            <a:r>
              <a:rPr lang="it-IT" dirty="0"/>
              <a:t>e </a:t>
            </a:r>
            <a:r>
              <a:rPr lang="it-IT" i="1" dirty="0"/>
              <a:t>temperature.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187F3898-7892-FF16-04D5-1B5718BCAA0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3FCB54FF-1ACB-5473-3558-B1352F138D7C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F5878A64-32F7-FDA7-AC62-351E4A3F2D7B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E8DDE35B-DA3A-4DA1-4D9B-DD714DF24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978339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0261C1-6B74-1E01-B472-226CFC15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56AB41-8A05-5FAB-EF8B-FFC0CC1C0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276" y="1966623"/>
            <a:ext cx="9955925" cy="4342737"/>
          </a:xfrm>
        </p:spPr>
        <p:txBody>
          <a:bodyPr>
            <a:normAutofit fontScale="850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trasforma i Query3Record in oggetti Query3Cell che contengono </a:t>
            </a:r>
            <a:r>
              <a:rPr lang="it-IT" dirty="0" err="1"/>
              <a:t>timestamp</a:t>
            </a:r>
            <a:r>
              <a:rPr lang="it-IT" dirty="0"/>
              <a:t>, temperatura e cella di appartenenza nella griglia. Se non appartiene a nessuna cella, la cella di appartenenza è impostata a </a:t>
            </a:r>
            <a:r>
              <a:rPr lang="it-IT" dirty="0" err="1"/>
              <a:t>null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esclude tutte le Query3Cell con cella </a:t>
            </a:r>
            <a:r>
              <a:rPr lang="it-IT" dirty="0" err="1"/>
              <a:t>null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dello stream </a:t>
            </a:r>
            <a:r>
              <a:rPr lang="it-IT" dirty="0"/>
              <a:t>al</a:t>
            </a:r>
            <a:r>
              <a:rPr lang="it-IT" i="1" dirty="0"/>
              <a:t>l’id della cella (tra 0 e 15) contenuto in Query3Cell</a:t>
            </a:r>
            <a:endParaRPr lang="it-IT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Day o Week)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la classe AvgMedianAggregate3 </a:t>
            </a:r>
            <a:r>
              <a:rPr lang="it-IT" b="1" dirty="0"/>
              <a:t>implementa il calcolo di media e mediana delle temperature misurate in ciascuna delle 16 celle nella finestra </a:t>
            </a:r>
            <a:r>
              <a:rPr lang="it-IT" dirty="0"/>
              <a:t>temporale e restituisce oggetti di tipo </a:t>
            </a:r>
            <a:r>
              <a:rPr lang="it-IT" dirty="0" err="1"/>
              <a:t>CellAvgMedianTemperature</a:t>
            </a:r>
            <a:r>
              <a:rPr lang="it-IT" dirty="0"/>
              <a:t>. La mediana è calcolata in modo approssimato e online, senza salvare tutti i risultati, sfruttando l’algoritmo P^2 per la stima del quantile.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windowAll</a:t>
            </a:r>
            <a:r>
              <a:rPr lang="it-IT" dirty="0"/>
              <a:t>(): raggruppa tutti i </a:t>
            </a:r>
            <a:r>
              <a:rPr lang="it-IT" dirty="0" err="1"/>
              <a:t>CellAvgMedianTemperature</a:t>
            </a:r>
            <a:r>
              <a:rPr lang="it-IT" dirty="0"/>
              <a:t> ottenuti in un’unica finestra (Hour, Day o Week). Non è detto che siano presenti valori per tutte le 16 celle.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process</a:t>
            </a:r>
            <a:r>
              <a:rPr lang="it-IT" dirty="0"/>
              <a:t>(): la classe </a:t>
            </a:r>
            <a:r>
              <a:rPr lang="it-IT" dirty="0" err="1"/>
              <a:t>FinalAllProcessWindowFunction</a:t>
            </a:r>
            <a:r>
              <a:rPr lang="it-IT" dirty="0"/>
              <a:t> permette di </a:t>
            </a:r>
            <a:r>
              <a:rPr lang="it-IT" b="1" dirty="0"/>
              <a:t>creare la lista completa di 16 celle</a:t>
            </a:r>
            <a:r>
              <a:rPr lang="it-IT" dirty="0"/>
              <a:t>, assegnando </a:t>
            </a:r>
            <a:r>
              <a:rPr lang="it-IT" b="1" dirty="0"/>
              <a:t>valori </a:t>
            </a:r>
            <a:r>
              <a:rPr lang="it-IT" b="1" dirty="0" err="1"/>
              <a:t>NaN</a:t>
            </a:r>
            <a:r>
              <a:rPr lang="it-IT" b="1" dirty="0"/>
              <a:t> </a:t>
            </a:r>
            <a:r>
              <a:rPr lang="it-IT" dirty="0"/>
              <a:t>alle celle senza misurazioni e inoltre </a:t>
            </a:r>
            <a:r>
              <a:rPr lang="it-IT" b="1" dirty="0"/>
              <a:t>assegna il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al’inizio</a:t>
            </a:r>
            <a:r>
              <a:rPr lang="it-IT" b="1" dirty="0"/>
              <a:t> della finestra</a:t>
            </a:r>
            <a:r>
              <a:rPr lang="it-IT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map(): </a:t>
            </a:r>
            <a:r>
              <a:rPr lang="it-IT" dirty="0" err="1"/>
              <a:t>MetricRichMapFunction</a:t>
            </a:r>
            <a:r>
              <a:rPr lang="it-IT" dirty="0"/>
              <a:t>&lt;Query3Result&gt; crea le due </a:t>
            </a:r>
            <a:r>
              <a:rPr lang="it-IT" b="1" dirty="0"/>
              <a:t>metriche di performance e throughput </a:t>
            </a:r>
            <a:r>
              <a:rPr lang="it-IT" dirty="0"/>
              <a:t>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  <a:endParaRPr lang="it-IT" i="1" dirty="0"/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RedisHashSink3 permette di salvare i Query3Result in forma di </a:t>
            </a:r>
            <a:r>
              <a:rPr lang="it-IT" b="1" dirty="0"/>
              <a:t>hash 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&lt;Query3Result&gt;.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187F3898-7892-FF16-04D5-1B5718BCAA0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3FCB54FF-1ACB-5473-3558-B1352F138D7C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F5878A64-32F7-FDA7-AC62-351E4A3F2D7B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837BCA04-4D80-DA6B-9D0A-5F59B61BA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89597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813AB7-DB00-17C3-4E0B-47D3E180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1 (</a:t>
            </a:r>
            <a:r>
              <a:rPr lang="it-IT" dirty="0" err="1"/>
              <a:t>kafka</a:t>
            </a:r>
            <a:r>
              <a:rPr lang="it-IT" dirty="0"/>
              <a:t> streams)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42632B-5708-5A10-6EB4-C43FCF033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73586"/>
            <a:ext cx="9720073" cy="428241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b="1" dirty="0"/>
              <a:t>filter(): </a:t>
            </a:r>
            <a:r>
              <a:rPr lang="it-IT" dirty="0"/>
              <a:t>vengono applicati gli stessi criteri applicati nella Query 1 in </a:t>
            </a:r>
            <a:r>
              <a:rPr lang="it-IT" dirty="0" err="1"/>
              <a:t>Flink</a:t>
            </a:r>
            <a:r>
              <a:rPr lang="it-IT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it-IT" b="1" dirty="0" err="1"/>
              <a:t>queryKafka</a:t>
            </a:r>
            <a:r>
              <a:rPr lang="it-IT" b="1" dirty="0"/>
              <a:t>():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groupBy</a:t>
            </a:r>
            <a:r>
              <a:rPr lang="it-IT" dirty="0"/>
              <a:t>: suddivide lo stream di dati in input in base al valore di </a:t>
            </a:r>
            <a:r>
              <a:rPr lang="it-IT" b="1" dirty="0" err="1"/>
              <a:t>sensor</a:t>
            </a:r>
            <a:r>
              <a:rPr lang="it-IT" b="1" dirty="0"/>
              <a:t> id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windowedBy</a:t>
            </a:r>
            <a:r>
              <a:rPr lang="it-IT" dirty="0"/>
              <a:t>: imposta il valore della finestra sulla base del valore passato come parametro.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aggregate: aggrega la </a:t>
            </a:r>
            <a:r>
              <a:rPr lang="it-IT" b="1" dirty="0"/>
              <a:t>somma delle temperature</a:t>
            </a:r>
            <a:r>
              <a:rPr lang="it-IT" dirty="0"/>
              <a:t> e la </a:t>
            </a:r>
            <a:r>
              <a:rPr lang="it-IT" b="1" dirty="0"/>
              <a:t>somma delle misurazioni </a:t>
            </a:r>
            <a:r>
              <a:rPr lang="it-IT" dirty="0"/>
              <a:t>in oggetti </a:t>
            </a:r>
            <a:r>
              <a:rPr lang="it-IT" b="1" dirty="0" err="1"/>
              <a:t>CountAndSum</a:t>
            </a:r>
            <a:r>
              <a:rPr lang="it-IT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suppress</a:t>
            </a:r>
            <a:r>
              <a:rPr lang="it-IT" dirty="0"/>
              <a:t>: permette all’aggregazione di aspettare che si sia conclusa la ricezione di tutti gli eventi nella finestra prima di propagare il risultato all’operatore successivo.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mapValues</a:t>
            </a:r>
            <a:r>
              <a:rPr lang="it-IT" dirty="0"/>
              <a:t>: trasforma i </a:t>
            </a:r>
            <a:r>
              <a:rPr lang="it-IT" dirty="0" err="1"/>
              <a:t>CountAndSum</a:t>
            </a:r>
            <a:r>
              <a:rPr lang="it-IT" dirty="0"/>
              <a:t> in oggetti di tipo </a:t>
            </a:r>
            <a:r>
              <a:rPr lang="it-IT" b="1" dirty="0" err="1"/>
              <a:t>AvgResult</a:t>
            </a:r>
            <a:r>
              <a:rPr lang="it-IT" dirty="0"/>
              <a:t>, che contiene il risultato della </a:t>
            </a:r>
            <a:r>
              <a:rPr lang="it-IT" b="1" dirty="0"/>
              <a:t>media, </a:t>
            </a:r>
            <a:r>
              <a:rPr lang="it-IT" dirty="0"/>
              <a:t>il conteggio totale delle </a:t>
            </a:r>
            <a:r>
              <a:rPr lang="it-IT" b="1" dirty="0"/>
              <a:t>misurazioni</a:t>
            </a:r>
            <a:r>
              <a:rPr lang="it-IT" dirty="0"/>
              <a:t>, il </a:t>
            </a:r>
            <a:r>
              <a:rPr lang="it-IT" b="1" dirty="0" err="1"/>
              <a:t>timestamp</a:t>
            </a:r>
            <a:r>
              <a:rPr lang="it-IT" dirty="0"/>
              <a:t> relativo all’inizio della finestra e la </a:t>
            </a:r>
            <a:r>
              <a:rPr lang="it-IT" b="1" dirty="0"/>
              <a:t>chiave </a:t>
            </a:r>
            <a:r>
              <a:rPr lang="it-IT" dirty="0"/>
              <a:t>del Kafka record.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L’oggetto </a:t>
            </a:r>
            <a:r>
              <a:rPr lang="it-IT" b="1" dirty="0" err="1"/>
              <a:t>AvgResult</a:t>
            </a:r>
            <a:r>
              <a:rPr lang="it-IT" b="1" dirty="0"/>
              <a:t> </a:t>
            </a:r>
            <a:r>
              <a:rPr lang="it-IT" dirty="0"/>
              <a:t>viene trasformato in stringa CSV usando il suo metodo </a:t>
            </a:r>
            <a:r>
              <a:rPr lang="it-IT" b="1" dirty="0"/>
              <a:t>.</a:t>
            </a:r>
            <a:r>
              <a:rPr lang="it-IT" b="1" dirty="0" err="1"/>
              <a:t>toStringCSV</a:t>
            </a:r>
            <a:r>
              <a:rPr lang="it-IT" b="1" dirty="0"/>
              <a:t>() </a:t>
            </a:r>
            <a:r>
              <a:rPr lang="it-IT" dirty="0"/>
              <a:t>che permette di inviarlo sul </a:t>
            </a:r>
            <a:r>
              <a:rPr lang="it-IT" dirty="0" err="1"/>
              <a:t>topic</a:t>
            </a:r>
            <a:r>
              <a:rPr lang="it-IT" dirty="0"/>
              <a:t> Kafka che poi sarà utilizzato dal container di </a:t>
            </a:r>
            <a:r>
              <a:rPr lang="it-IT" b="1" dirty="0" err="1"/>
              <a:t>ResultConsumer</a:t>
            </a:r>
            <a:r>
              <a:rPr lang="it-IT" dirty="0"/>
              <a:t>.</a:t>
            </a:r>
          </a:p>
          <a:p>
            <a:pPr marL="128016" lvl="1" indent="0">
              <a:buNone/>
            </a:pPr>
            <a:endParaRPr lang="it-IT" dirty="0"/>
          </a:p>
          <a:p>
            <a:pPr marL="128016" lvl="1" indent="0">
              <a:buNone/>
            </a:pP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F1CE04E-8D66-8C9A-B069-6D44640F13E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1E5FB253-6F63-F2D9-03F6-D3C7EF08D02B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9C1A002-F3F4-A8B3-18E6-0B7D6273C6FC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94D327DB-AEC7-02C0-EE1D-25D143AC0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128480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F0CD60-F64F-3A63-D164-9322E25FA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Serving</a:t>
            </a:r>
            <a:r>
              <a:rPr lang="it-IT" dirty="0"/>
              <a:t> </a:t>
            </a:r>
            <a:r>
              <a:rPr lang="it-IT" dirty="0" err="1"/>
              <a:t>layer</a:t>
            </a:r>
            <a:r>
              <a:rPr lang="it-IT" dirty="0"/>
              <a:t> – </a:t>
            </a:r>
            <a:r>
              <a:rPr lang="it-IT" dirty="0" err="1"/>
              <a:t>redis</a:t>
            </a:r>
            <a:r>
              <a:rPr lang="it-IT" dirty="0"/>
              <a:t> &amp; </a:t>
            </a:r>
            <a:r>
              <a:rPr lang="it-IT" dirty="0" err="1"/>
              <a:t>grafana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E05B008-D169-A0EC-95B3-8F80E6A3E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150" y="2119035"/>
            <a:ext cx="4360424" cy="4153748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Per salvare i dati su </a:t>
            </a:r>
            <a:r>
              <a:rPr lang="it-IT" sz="1800" dirty="0" err="1"/>
              <a:t>Redis</a:t>
            </a:r>
            <a:r>
              <a:rPr lang="it-IT" sz="1800" dirty="0"/>
              <a:t>, abbiamo </a:t>
            </a:r>
            <a:r>
              <a:rPr lang="it-IT" sz="1800" b="1" dirty="0"/>
              <a:t>implementato con </a:t>
            </a:r>
            <a:r>
              <a:rPr lang="it-IT" sz="1800" b="1" dirty="0" err="1"/>
              <a:t>Jedis</a:t>
            </a:r>
            <a:r>
              <a:rPr lang="it-IT" sz="1800" b="1" dirty="0"/>
              <a:t> una classe astratta ad-hoc </a:t>
            </a:r>
            <a:r>
              <a:rPr lang="it-IT" sz="1800" dirty="0"/>
              <a:t>che estende </a:t>
            </a:r>
            <a:r>
              <a:rPr lang="it-IT" sz="1800" dirty="0" err="1"/>
              <a:t>RichSinkFunction</a:t>
            </a:r>
            <a:r>
              <a:rPr lang="it-IT" sz="1800" dirty="0"/>
              <a:t> (</a:t>
            </a:r>
            <a:r>
              <a:rPr lang="it-IT" sz="1800" dirty="0" err="1"/>
              <a:t>RedisHashSink</a:t>
            </a:r>
            <a:r>
              <a:rPr lang="it-IT" sz="1800" dirty="0"/>
              <a:t>&lt;T&gt;), in quanto la classe ufficiale di </a:t>
            </a:r>
            <a:r>
              <a:rPr lang="it-IT" sz="1800" dirty="0" err="1"/>
              <a:t>Flink</a:t>
            </a:r>
            <a:r>
              <a:rPr lang="it-IT" sz="1800" dirty="0"/>
              <a:t> non permetteva di assegnare agli hash </a:t>
            </a:r>
            <a:r>
              <a:rPr lang="it-IT" sz="1800" dirty="0" err="1"/>
              <a:t>redis</a:t>
            </a:r>
            <a:r>
              <a:rPr lang="it-IT" sz="1800" dirty="0"/>
              <a:t> più di un campo alla volta.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Le </a:t>
            </a:r>
            <a:r>
              <a:rPr lang="it-IT" sz="1800" b="1" dirty="0"/>
              <a:t>tre query implementano la classe </a:t>
            </a:r>
            <a:r>
              <a:rPr lang="it-IT" sz="1800" dirty="0" err="1"/>
              <a:t>RedisHashSink</a:t>
            </a:r>
            <a:r>
              <a:rPr lang="it-IT" sz="1800" dirty="0"/>
              <a:t>&lt;</a:t>
            </a:r>
            <a:r>
              <a:rPr lang="it-IT" sz="1800" dirty="0" err="1"/>
              <a:t>Query#Result</a:t>
            </a:r>
            <a:r>
              <a:rPr lang="it-IT" sz="1800" dirty="0"/>
              <a:t>&gt; in modo da </a:t>
            </a:r>
            <a:r>
              <a:rPr lang="it-IT" sz="1800" b="1" dirty="0"/>
              <a:t>aggiungere all’hash i campi </a:t>
            </a:r>
            <a:r>
              <a:rPr lang="it-IT" sz="1800" dirty="0"/>
              <a:t>che vengono salvati in </a:t>
            </a:r>
            <a:r>
              <a:rPr lang="it-IT" sz="1800" dirty="0" err="1"/>
              <a:t>Query#Result</a:t>
            </a:r>
            <a:r>
              <a:rPr lang="it-IT" sz="1800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I dati salvati su </a:t>
            </a:r>
            <a:r>
              <a:rPr lang="it-IT" sz="1800" dirty="0" err="1"/>
              <a:t>Redis</a:t>
            </a:r>
            <a:r>
              <a:rPr lang="it-IT" sz="1800" dirty="0"/>
              <a:t> vengono </a:t>
            </a:r>
            <a:r>
              <a:rPr lang="it-IT" sz="1800" b="1" dirty="0"/>
              <a:t>recuperati dal container di </a:t>
            </a:r>
            <a:r>
              <a:rPr lang="it-IT" sz="1800" b="1" dirty="0" err="1"/>
              <a:t>Grafana</a:t>
            </a:r>
            <a:r>
              <a:rPr lang="it-IT" sz="1800" b="1" dirty="0"/>
              <a:t> e visualizzati in tempo reale</a:t>
            </a:r>
            <a:r>
              <a:rPr lang="it-IT" sz="1800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sz="1800" dirty="0"/>
              <a:t>Le </a:t>
            </a:r>
            <a:r>
              <a:rPr lang="it-IT" sz="1800" b="1" dirty="0"/>
              <a:t>variabili </a:t>
            </a:r>
            <a:r>
              <a:rPr lang="it-IT" sz="1800" b="1" dirty="0" err="1"/>
              <a:t>Grafana</a:t>
            </a:r>
            <a:r>
              <a:rPr lang="it-IT" sz="1800" b="1" dirty="0"/>
              <a:t> </a:t>
            </a:r>
            <a:r>
              <a:rPr lang="it-IT" sz="1800" i="1" dirty="0" err="1"/>
              <a:t>windowType</a:t>
            </a:r>
            <a:r>
              <a:rPr lang="it-IT" sz="1800" dirty="0"/>
              <a:t> e </a:t>
            </a:r>
            <a:r>
              <a:rPr lang="it-IT" sz="1800" i="1" dirty="0" err="1"/>
              <a:t>sensorId</a:t>
            </a:r>
            <a:r>
              <a:rPr lang="it-IT" sz="1800" dirty="0"/>
              <a:t> permettono di visualizzare dati differenti a seconda del valore scelto.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it-IT" sz="1800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B5CAAA6-48D1-AA2C-EFC8-98BD227885C3}"/>
              </a:ext>
            </a:extLst>
          </p:cNvPr>
          <p:cNvGrpSpPr/>
          <p:nvPr/>
        </p:nvGrpSpPr>
        <p:grpSpPr>
          <a:xfrm>
            <a:off x="10305829" y="892178"/>
            <a:ext cx="885691" cy="885691"/>
            <a:chOff x="5653154" y="2986154"/>
            <a:chExt cx="885691" cy="885691"/>
          </a:xfrm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DAAA2287-110E-CB55-B7B1-454FCAEBA383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7" name="Rettangolo 6" descr="Forme base con riempimento a tinta unita">
              <a:extLst>
                <a:ext uri="{FF2B5EF4-FFF2-40B4-BE49-F238E27FC236}">
                  <a16:creationId xmlns:a16="http://schemas.microsoft.com/office/drawing/2014/main" id="{1392767C-934C-842A-44D5-3DCAE0BBE33F}"/>
                </a:ext>
              </a:extLst>
            </p:cNvPr>
            <p:cNvSpPr/>
            <p:nvPr/>
          </p:nvSpPr>
          <p:spPr>
            <a:xfrm>
              <a:off x="5799970" y="3139091"/>
              <a:ext cx="592059" cy="579817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 t="-1000" b="-1000"/>
              </a:stretch>
            </a:blipFill>
          </p:spPr>
          <p:style>
            <a:lnRef idx="2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" name="Immagine 9">
            <a:extLst>
              <a:ext uri="{FF2B5EF4-FFF2-40B4-BE49-F238E27FC236}">
                <a16:creationId xmlns:a16="http://schemas.microsoft.com/office/drawing/2014/main" id="{F03770EA-8F50-6C33-2B17-E857CA8B5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5237" y="2119035"/>
            <a:ext cx="6849488" cy="3852104"/>
          </a:xfrm>
          <a:prstGeom prst="rect">
            <a:avLst/>
          </a:prstGeo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2F7B582-2222-C266-AFB4-834BA64C5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16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23042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6EB5BE-31DC-178E-1E15-4E6799E81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Real-time Data </a:t>
            </a:r>
            <a:r>
              <a:rPr lang="it-IT" dirty="0" err="1"/>
              <a:t>visualization</a:t>
            </a:r>
            <a:endParaRPr lang="it-IT" dirty="0"/>
          </a:p>
        </p:txBody>
      </p:sp>
      <p:pic>
        <p:nvPicPr>
          <p:cNvPr id="12" name="SABD - Project 2 - Grafana e altre 3 pagine - Personale - Microsoft​ Edge 2022-07-12 12-26-32">
            <a:hlinkClick r:id="" action="ppaction://media"/>
            <a:extLst>
              <a:ext uri="{FF2B5EF4-FFF2-40B4-BE49-F238E27FC236}">
                <a16:creationId xmlns:a16="http://schemas.microsoft.com/office/drawing/2014/main" id="{84AD66A1-44FC-31D2-C7F3-FA109BE697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2621" y="1820173"/>
            <a:ext cx="7636747" cy="4105116"/>
          </a:xfrm>
        </p:spPr>
      </p:pic>
      <p:grpSp>
        <p:nvGrpSpPr>
          <p:cNvPr id="15" name="Gruppo 14">
            <a:extLst>
              <a:ext uri="{FF2B5EF4-FFF2-40B4-BE49-F238E27FC236}">
                <a16:creationId xmlns:a16="http://schemas.microsoft.com/office/drawing/2014/main" id="{AB170C7B-D81D-398C-18B0-AC6EC7ECC45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5" y="2986154"/>
            <a:chExt cx="885691" cy="885691"/>
          </a:xfrm>
        </p:grpSpPr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8C3F4790-9289-62FC-C8BC-1E1931DC5BDF}"/>
                </a:ext>
              </a:extLst>
            </p:cNvPr>
            <p:cNvSpPr/>
            <p:nvPr/>
          </p:nvSpPr>
          <p:spPr>
            <a:xfrm>
              <a:off x="5653155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4" name="Rettangolo 13" descr="Presentazione con grafico a barre con riempimento a tinta unita">
              <a:extLst>
                <a:ext uri="{FF2B5EF4-FFF2-40B4-BE49-F238E27FC236}">
                  <a16:creationId xmlns:a16="http://schemas.microsoft.com/office/drawing/2014/main" id="{ABF0A0EB-2BD6-828B-0378-6C172D2D5198}"/>
                </a:ext>
              </a:extLst>
            </p:cNvPr>
            <p:cNvSpPr/>
            <p:nvPr/>
          </p:nvSpPr>
          <p:spPr>
            <a:xfrm>
              <a:off x="5841909" y="3174908"/>
              <a:ext cx="508183" cy="508183"/>
            </a:xfrm>
            <a:prstGeom prst="rect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79A4A44-BDAC-05A0-23CD-C67CC7DE7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5981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9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B15CF2-093D-C929-E30E-25EA4578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– CARATTERISTICHE TECNICHE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FB30881-AF1B-D786-EA9A-5BD2CE15B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Le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caratteristiche</a:t>
            </a:r>
            <a:r>
              <a:rPr lang="en-US" b="0" i="0" dirty="0">
                <a:effectLst/>
                <a:latin typeface="Arial" panose="020B0604020202020204" pitchFamily="34" charset="0"/>
              </a:rPr>
              <a:t> di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riferimento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della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piattaforma</a:t>
            </a:r>
            <a:r>
              <a:rPr lang="en-US" b="0" i="0" dirty="0">
                <a:effectLst/>
                <a:latin typeface="Arial" panose="020B0604020202020204" pitchFamily="34" charset="0"/>
              </a:rPr>
              <a:t> per le performance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sono</a:t>
            </a:r>
            <a:r>
              <a:rPr lang="en-US" b="0" i="0" dirty="0">
                <a:effectLst/>
                <a:latin typeface="Arial" panose="020B0604020202020204" pitchFamily="34" charset="0"/>
              </a:rPr>
              <a:t> le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seguenti</a:t>
            </a:r>
            <a:r>
              <a:rPr lang="en-US" b="0" i="0" dirty="0">
                <a:effectLst/>
                <a:latin typeface="Arial" panose="020B0604020202020204" pitchFamily="34" charset="0"/>
              </a:rPr>
              <a:t>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Windows 10 Home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Docker con WSL2</a:t>
            </a:r>
            <a:endParaRPr lang="it-IT" dirty="0">
              <a:latin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it-IT" dirty="0">
                <a:latin typeface="Arial" panose="020B0604020202020204" pitchFamily="34" charset="0"/>
              </a:rPr>
              <a:t>Intel Core i5 10a generazione @2.50 GHz, 4 core, 8 </a:t>
            </a:r>
            <a:r>
              <a:rPr lang="it-IT" dirty="0" err="1">
                <a:latin typeface="Arial" panose="020B0604020202020204" pitchFamily="34" charset="0"/>
              </a:rPr>
              <a:t>thread</a:t>
            </a:r>
            <a:endParaRPr lang="it-IT" dirty="0">
              <a:latin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it-IT" b="0" i="0" dirty="0">
                <a:effectLst/>
                <a:latin typeface="Arial" panose="020B0604020202020204" pitchFamily="34" charset="0"/>
              </a:rPr>
              <a:t>8 GB RAM (2 GB RAM per </a:t>
            </a:r>
            <a:r>
              <a:rPr lang="it-IT" b="0" i="0" dirty="0" err="1">
                <a:effectLst/>
                <a:latin typeface="Arial" panose="020B0604020202020204" pitchFamily="34" charset="0"/>
              </a:rPr>
              <a:t>docker</a:t>
            </a:r>
            <a:r>
              <a:rPr lang="it-IT" b="0" i="0" dirty="0">
                <a:effectLst/>
                <a:latin typeface="Arial" panose="020B0604020202020204" pitchFamily="34" charset="0"/>
              </a:rPr>
              <a:t>)</a:t>
            </a:r>
          </a:p>
          <a:p>
            <a:pPr marL="0" indent="0">
              <a:buNone/>
            </a:pPr>
            <a:endParaRPr lang="it-IT" b="0" i="0" dirty="0">
              <a:effectLst/>
              <a:latin typeface="Arial" panose="020B0604020202020204" pitchFamily="34" charset="0"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6AB72755-72B5-F22F-A89B-B1A8596D395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488DEB13-167E-34EF-D15B-609E4780D22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Cronometro 33% con riempimento a tinta unita">
              <a:extLst>
                <a:ext uri="{FF2B5EF4-FFF2-40B4-BE49-F238E27FC236}">
                  <a16:creationId xmlns:a16="http://schemas.microsoft.com/office/drawing/2014/main" id="{F46E601A-884B-CF6D-C75F-3DFF72AEA1FF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A999A72B-A317-32E2-7313-B09E15D00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18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313150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5A3C2A-21C2-BAFB-9CED-BAD5F8931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– </a:t>
            </a:r>
            <a:r>
              <a:rPr lang="it-IT" dirty="0" err="1"/>
              <a:t>grafana</a:t>
            </a:r>
            <a:r>
              <a:rPr lang="it-IT" dirty="0"/>
              <a:t> &amp; </a:t>
            </a:r>
            <a:r>
              <a:rPr lang="it-IT" dirty="0" err="1"/>
              <a:t>prometheus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2212EF5-714C-AE5E-10D0-1EE1E1914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848091"/>
            <a:ext cx="9720073" cy="2054379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dirty="0" err="1"/>
              <a:t>Grafana</a:t>
            </a:r>
            <a:r>
              <a:rPr lang="it-IT" dirty="0"/>
              <a:t> è stato utilizzato anche per visualizzare l'andamento delle metriche di </a:t>
            </a:r>
            <a:r>
              <a:rPr lang="it-IT" b="1" dirty="0"/>
              <a:t>throughput</a:t>
            </a:r>
            <a:r>
              <a:rPr lang="it-IT" dirty="0"/>
              <a:t> e </a:t>
            </a:r>
            <a:r>
              <a:rPr lang="it-IT" b="1" dirty="0"/>
              <a:t>latenza</a:t>
            </a:r>
            <a:r>
              <a:rPr lang="it-IT" dirty="0"/>
              <a:t>, sfruttando la sua </a:t>
            </a:r>
            <a:r>
              <a:rPr lang="it-IT" b="1" dirty="0"/>
              <a:t>compatibilità con </a:t>
            </a:r>
            <a:r>
              <a:rPr lang="it-IT" b="1" dirty="0" err="1"/>
              <a:t>Prometheus</a:t>
            </a:r>
            <a:r>
              <a:rPr lang="it-IT" b="1" dirty="0"/>
              <a:t> </a:t>
            </a:r>
            <a:r>
              <a:rPr lang="it-IT" dirty="0"/>
              <a:t>per visualizzarle in due </a:t>
            </a:r>
            <a:r>
              <a:rPr lang="it-IT" b="1" dirty="0"/>
              <a:t>grafici a serie temporali aggiornati in tempo reale</a:t>
            </a:r>
            <a:r>
              <a:rPr lang="it-IT" dirty="0"/>
              <a:t>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it-IT" dirty="0"/>
              <a:t>Anche in questo caso sono state sfruttate le </a:t>
            </a:r>
            <a:r>
              <a:rPr lang="it-IT" b="1" dirty="0"/>
              <a:t>variabili </a:t>
            </a:r>
            <a:r>
              <a:rPr lang="it-IT" b="1" dirty="0" err="1"/>
              <a:t>Grafana</a:t>
            </a:r>
            <a:r>
              <a:rPr lang="it-IT" b="1" dirty="0"/>
              <a:t> </a:t>
            </a:r>
            <a:r>
              <a:rPr lang="it-IT" dirty="0"/>
              <a:t>(e le </a:t>
            </a:r>
            <a:r>
              <a:rPr lang="it-IT" dirty="0" err="1"/>
              <a:t>regex</a:t>
            </a:r>
            <a:r>
              <a:rPr lang="it-IT" dirty="0"/>
              <a:t>) per poter </a:t>
            </a:r>
            <a:r>
              <a:rPr lang="it-IT" b="1" dirty="0"/>
              <a:t>visualizzare solo un tipo di finestra o tutte quelle disponibili </a:t>
            </a:r>
            <a:r>
              <a:rPr lang="it-IT" dirty="0"/>
              <a:t>per la query in esecuzione.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1B19575-2D74-38F5-15CE-A7187D5E5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2" y="3958119"/>
            <a:ext cx="11847443" cy="2424380"/>
          </a:xfrm>
          <a:prstGeom prst="rect">
            <a:avLst/>
          </a:prstGeom>
        </p:spPr>
      </p:pic>
      <p:pic>
        <p:nvPicPr>
          <p:cNvPr id="7" name="Immagine 6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30409BD0-FB28-7DA6-5DDA-262C8CA54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3" y="3951894"/>
            <a:ext cx="11847443" cy="2426899"/>
          </a:xfrm>
          <a:prstGeom prst="rect">
            <a:avLst/>
          </a:prstGeom>
        </p:spPr>
      </p:pic>
      <p:pic>
        <p:nvPicPr>
          <p:cNvPr id="9" name="Immagine 8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970A21FA-916A-99DB-772F-79F460876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62" y="3951894"/>
            <a:ext cx="11847443" cy="2446471"/>
          </a:xfrm>
          <a:prstGeom prst="rect">
            <a:avLst/>
          </a:prstGeom>
        </p:spPr>
      </p:pic>
      <p:grpSp>
        <p:nvGrpSpPr>
          <p:cNvPr id="10" name="Gruppo 9">
            <a:extLst>
              <a:ext uri="{FF2B5EF4-FFF2-40B4-BE49-F238E27FC236}">
                <a16:creationId xmlns:a16="http://schemas.microsoft.com/office/drawing/2014/main" id="{F0DC544E-C67A-5C92-9B6C-52572B384C1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AAF9A4CB-3EB5-BF8D-0F60-C352F904827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2" name="Rettangolo 11" descr="Cronometro 33% con riempimento a tinta unita">
              <a:extLst>
                <a:ext uri="{FF2B5EF4-FFF2-40B4-BE49-F238E27FC236}">
                  <a16:creationId xmlns:a16="http://schemas.microsoft.com/office/drawing/2014/main" id="{546D7A9E-6B26-192E-946F-F51503E7BBA6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E5D58E-5B1C-6DA6-F82E-D9DFE846C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19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61615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891246"/>
          </a:xfrm>
        </p:spPr>
        <p:txBody>
          <a:bodyPr rtlCol="0">
            <a:normAutofit/>
          </a:bodyPr>
          <a:lstStyle/>
          <a:p>
            <a:r>
              <a:rPr lang="it-IT" noProof="1"/>
              <a:t>Framework utilizzati</a:t>
            </a:r>
          </a:p>
        </p:txBody>
      </p:sp>
      <p:graphicFrame>
        <p:nvGraphicFramePr>
          <p:cNvPr id="5" name="Segnaposto contenuto 2" descr="Segnaposto elemento grafico SmartArt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4703721"/>
              </p:ext>
            </p:extLst>
          </p:nvPr>
        </p:nvGraphicFramePr>
        <p:xfrm>
          <a:off x="1023938" y="1996582"/>
          <a:ext cx="9982418" cy="2021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Immagine 11">
            <a:extLst>
              <a:ext uri="{FF2B5EF4-FFF2-40B4-BE49-F238E27FC236}">
                <a16:creationId xmlns:a16="http://schemas.microsoft.com/office/drawing/2014/main" id="{BA4E0C19-2504-2673-56C9-52B6753227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376317" y="3849521"/>
            <a:ext cx="1050811" cy="903697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F2E0F88-523C-E6F3-4821-ADA3CDC0B1B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8052880" y="3681390"/>
            <a:ext cx="1050811" cy="1071828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4A501637-3F26-C287-D987-C2086956ED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734478" y="3771847"/>
            <a:ext cx="1121961" cy="981371"/>
          </a:xfrm>
          <a:prstGeom prst="rect">
            <a:avLst/>
          </a:prstGeom>
        </p:spPr>
      </p:pic>
      <p:pic>
        <p:nvPicPr>
          <p:cNvPr id="19" name="Immagine 18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D03B639E-32D8-14AF-1253-E417FC1EEF7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4177004" y="4966325"/>
            <a:ext cx="3414319" cy="1639832"/>
          </a:xfrm>
          <a:prstGeom prst="rect">
            <a:avLst/>
          </a:prstGeom>
        </p:spPr>
      </p:pic>
      <p:sp>
        <p:nvSpPr>
          <p:cNvPr id="20" name="Segnaposto numero diapositiva 19">
            <a:extLst>
              <a:ext uri="{FF2B5EF4-FFF2-40B4-BE49-F238E27FC236}">
                <a16:creationId xmlns:a16="http://schemas.microsoft.com/office/drawing/2014/main" id="{1015E445-F9E9-CA8B-F9B4-963A0AEB0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</a:t>
            </a:fld>
            <a:endParaRPr lang="it-IT" noProof="0"/>
          </a:p>
        </p:txBody>
      </p:sp>
      <p:pic>
        <p:nvPicPr>
          <p:cNvPr id="6" name="Immagine 5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0827B4D7-D519-5B11-BA72-D6886FFD91D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2658596" y="3892019"/>
            <a:ext cx="1712068" cy="856034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4244C1F8-B5D5-0CD9-D905-15A141FEB7C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>
            <a:off x="4782199" y="3834514"/>
            <a:ext cx="852483" cy="85603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4FA51BC-5472-8D97-AD27-FB90776366A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837473B0-CC2E-450A-ABE3-18F120FF3D39}">
                <a1611:picAttrSrcUrl xmlns:a1611="http://schemas.microsoft.com/office/drawing/2016/11/main" r:id="rId21"/>
              </a:ext>
            </a:extLst>
          </a:blip>
          <a:stretch>
            <a:fillRect/>
          </a:stretch>
        </p:blipFill>
        <p:spPr>
          <a:xfrm>
            <a:off x="1267220" y="3681390"/>
            <a:ext cx="979841" cy="106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324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5EED43-E67C-1747-0935-E42127DB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throughput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F40126C3-089E-A9FD-2D89-B20C0CDA72C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0C7F11DE-6F91-FA39-D8B7-C8D3962DF6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4861C60-E905-7E85-EE30-BB9F997D9DE5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038E3A8F-321F-3D2C-2054-A23EA39201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17267414"/>
              </p:ext>
            </p:extLst>
          </p:nvPr>
        </p:nvGraphicFramePr>
        <p:xfrm>
          <a:off x="1058296" y="25735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>
            <a:extLst>
              <a:ext uri="{FF2B5EF4-FFF2-40B4-BE49-F238E27FC236}">
                <a16:creationId xmlns:a16="http://schemas.microsoft.com/office/drawing/2014/main" id="{8A631918-A521-928E-153F-B83230C62C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1748800"/>
              </p:ext>
            </p:extLst>
          </p:nvPr>
        </p:nvGraphicFramePr>
        <p:xfrm>
          <a:off x="6561705" y="2520168"/>
          <a:ext cx="4625340" cy="2796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A38FB4F-377F-2A9D-3405-8578CB288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20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94479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5EED43-E67C-1747-0935-E42127DB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throughput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F40126C3-089E-A9FD-2D89-B20C0CDA72C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0C7F11DE-6F91-FA39-D8B7-C8D3962DF6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4861C60-E905-7E85-EE30-BB9F997D9DE5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C3316A5C-6759-609E-B287-0F8BB02321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3098791"/>
              </p:ext>
            </p:extLst>
          </p:nvPr>
        </p:nvGraphicFramePr>
        <p:xfrm>
          <a:off x="875416" y="2563239"/>
          <a:ext cx="47015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Grafico 7">
            <a:extLst>
              <a:ext uri="{FF2B5EF4-FFF2-40B4-BE49-F238E27FC236}">
                <a16:creationId xmlns:a16="http://schemas.microsoft.com/office/drawing/2014/main" id="{256FC957-DE45-7573-77C3-6865C95AF0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9762264"/>
              </p:ext>
            </p:extLst>
          </p:nvPr>
        </p:nvGraphicFramePr>
        <p:xfrm>
          <a:off x="6615045" y="256323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ED421D8-196C-3312-5780-CC48ADD59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348583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167B9D-2996-DE25-638D-C4EB2F8E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latenza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5FA4C46-9309-28A9-BC55-B1597BFAFCD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CB5CF995-0748-F9FF-7F2D-4DDE8E0BE13E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B7319A3-7D0F-C437-F3A8-61E69DAD2FB8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C334C61E-3FED-4272-9E04-C1C8E362A9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1165595"/>
              </p:ext>
            </p:extLst>
          </p:nvPr>
        </p:nvGraphicFramePr>
        <p:xfrm>
          <a:off x="1004955" y="25863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4039D5B0-0682-12A1-7061-DCE62D8068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5124030"/>
              </p:ext>
            </p:extLst>
          </p:nvPr>
        </p:nvGraphicFramePr>
        <p:xfrm>
          <a:off x="6615045" y="25863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3D07FAEC-F7AD-4074-AA9D-6078A321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22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148349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167B9D-2996-DE25-638D-C4EB2F8E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latenza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B5FA4C46-9309-28A9-BC55-B1597BFAFCDC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CB5CF995-0748-F9FF-7F2D-4DDE8E0BE13E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Cronometro 33% con riempimento a tinta unita">
              <a:extLst>
                <a:ext uri="{FF2B5EF4-FFF2-40B4-BE49-F238E27FC236}">
                  <a16:creationId xmlns:a16="http://schemas.microsoft.com/office/drawing/2014/main" id="{CB7319A3-7D0F-C437-F3A8-61E69DAD2FB8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608EB9EC-C76A-400C-8AF8-DCF36A984E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3168344"/>
              </p:ext>
            </p:extLst>
          </p:nvPr>
        </p:nvGraphicFramePr>
        <p:xfrm>
          <a:off x="1064170" y="2541864"/>
          <a:ext cx="47015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>
            <a:extLst>
              <a:ext uri="{FF2B5EF4-FFF2-40B4-BE49-F238E27FC236}">
                <a16:creationId xmlns:a16="http://schemas.microsoft.com/office/drawing/2014/main" id="{EE0214B9-2FE0-44D5-A5A5-D1AF6610E7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7453495"/>
              </p:ext>
            </p:extLst>
          </p:nvPr>
        </p:nvGraphicFramePr>
        <p:xfrm>
          <a:off x="6426292" y="254186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1E8AB6C-2FF0-A5DC-9D59-715879A4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503843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C0AA4A-2740-8C0E-5662-30DB27A5B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- 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782C73B-013F-BDC6-0A40-C06596856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Notiamo come per tutte le query le finestre di tipo Hour la </a:t>
            </a:r>
            <a:r>
              <a:rPr lang="it-IT" b="1" dirty="0"/>
              <a:t>latenza è molto più bassa </a:t>
            </a:r>
            <a:r>
              <a:rPr lang="it-IT" dirty="0"/>
              <a:t>rispetto a tutte le altre finestre e il </a:t>
            </a:r>
            <a:r>
              <a:rPr lang="it-IT" b="1" dirty="0"/>
              <a:t>throughput è molto più alto.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Per la query 1 con finestre </a:t>
            </a:r>
            <a:r>
              <a:rPr lang="it-IT" dirty="0" err="1"/>
              <a:t>FromStart</a:t>
            </a:r>
            <a:r>
              <a:rPr lang="it-IT" dirty="0"/>
              <a:t> sia latenza che throughput sono 0 finché la simulazione non termina con throughput molto basso e latenza molto alta.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dirty="0"/>
              <a:t>Confrontando le prestazioni medie della Query 1 in </a:t>
            </a:r>
            <a:r>
              <a:rPr lang="it-IT" dirty="0" err="1"/>
              <a:t>Flink</a:t>
            </a:r>
            <a:r>
              <a:rPr lang="it-IT" dirty="0"/>
              <a:t> e Query 1 in Kafka Streams, è possibile notare come le </a:t>
            </a:r>
            <a:r>
              <a:rPr lang="it-IT" b="1" dirty="0"/>
              <a:t>seconde siano in generale migliori anche se di poco</a:t>
            </a:r>
            <a:r>
              <a:rPr lang="it-IT" dirty="0"/>
              <a:t>. Questo risultato potrebbe essere dovuto al fatto che il processamento in Kafka Streams avviene sullo stesso container da cui vengono recuperati i dati in input.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5697DA1-B0C9-865C-B358-952B9105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1174096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2398B4-9C6B-30B2-33F0-BCB148FF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GRAZIE PER L’ATTENZIONE!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A7F10F-3EE6-30B9-9B22-94BB0876F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0E468C1-032F-3526-38D5-B8C10ECFC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25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396118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F6C61-3BC4-E124-7192-83C41FCCA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anchor="ctr">
            <a:normAutofit/>
          </a:bodyPr>
          <a:lstStyle/>
          <a:p>
            <a:r>
              <a:rPr lang="it-IT" dirty="0"/>
              <a:t>ARCHITETTURA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20D44D23-D262-4177-0950-F7FC1DC7F3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356"/>
          <a:stretch/>
        </p:blipFill>
        <p:spPr>
          <a:xfrm>
            <a:off x="266335" y="1728316"/>
            <a:ext cx="10975198" cy="4270550"/>
          </a:xfrm>
          <a:noFill/>
        </p:spPr>
      </p:pic>
      <p:sp>
        <p:nvSpPr>
          <p:cNvPr id="5" name="Segnaposto numero diapositiva 4" hidden="1">
            <a:extLst>
              <a:ext uri="{FF2B5EF4-FFF2-40B4-BE49-F238E27FC236}">
                <a16:creationId xmlns:a16="http://schemas.microsoft.com/office/drawing/2014/main" id="{9244424E-A472-C471-B2BE-1BD1E923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spcAft>
                <a:spcPts val="600"/>
              </a:spcAft>
            </a:pPr>
            <a:fld id="{4FAB73BC-B049-4115-A692-8D63A059BFB8}" type="slidenum">
              <a:rPr lang="it-IT" noProof="0" smtClean="0"/>
              <a:pPr rtl="0">
                <a:spcAft>
                  <a:spcPts val="600"/>
                </a:spcAft>
              </a:pPr>
              <a:t>3</a:t>
            </a:fld>
            <a:endParaRPr lang="it-IT" noProof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E92F4DA2-7428-205B-3018-E510F5C701EA}"/>
              </a:ext>
            </a:extLst>
          </p:cNvPr>
          <p:cNvGrpSpPr/>
          <p:nvPr/>
        </p:nvGrpSpPr>
        <p:grpSpPr>
          <a:xfrm>
            <a:off x="10301354" y="585216"/>
            <a:ext cx="885691" cy="885691"/>
            <a:chOff x="5653155" y="2986154"/>
            <a:chExt cx="885691" cy="885691"/>
          </a:xfrm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AD9C9BAB-A709-6AFA-17D2-CE20FB081957}"/>
                </a:ext>
              </a:extLst>
            </p:cNvPr>
            <p:cNvSpPr/>
            <p:nvPr/>
          </p:nvSpPr>
          <p:spPr>
            <a:xfrm>
              <a:off x="5653155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7" name="Rettangolo 6" descr="Blockchain con riempimento a tinta unita">
              <a:extLst>
                <a:ext uri="{FF2B5EF4-FFF2-40B4-BE49-F238E27FC236}">
                  <a16:creationId xmlns:a16="http://schemas.microsoft.com/office/drawing/2014/main" id="{FA2D4544-3566-CB79-4CE5-8436EFB244BE}"/>
                </a:ext>
              </a:extLst>
            </p:cNvPr>
            <p:cNvSpPr/>
            <p:nvPr/>
          </p:nvSpPr>
          <p:spPr>
            <a:xfrm>
              <a:off x="5841909" y="3174908"/>
              <a:ext cx="508183" cy="508183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2261922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21D6F9-AC22-9FED-9826-C838F1DDB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ingestion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C7EB7-6803-66E4-BD1F-8F9A07636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E’ stato utilizzato Kafka per effettuare l’</a:t>
            </a:r>
            <a:r>
              <a:rPr lang="it-IT" dirty="0" err="1"/>
              <a:t>ingestion</a:t>
            </a:r>
            <a:r>
              <a:rPr lang="it-IT" dirty="0"/>
              <a:t> dei dati verso il framework di processamento.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I dati da utilizzare e inviare al processamento sono recuperati dal dataset 2022-05_bmp180.csv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Per simulare l’arrivo dei dati in tempo reale, </a:t>
            </a:r>
            <a:r>
              <a:rPr lang="it-IT" dirty="0" err="1"/>
              <a:t>viengono</a:t>
            </a:r>
            <a:r>
              <a:rPr lang="it-IT" dirty="0"/>
              <a:t> prima </a:t>
            </a:r>
            <a:r>
              <a:rPr lang="it-IT" b="1" dirty="0"/>
              <a:t>ordinate le osservazioni in base al loro </a:t>
            </a:r>
            <a:r>
              <a:rPr lang="it-IT" b="1" dirty="0" err="1"/>
              <a:t>timestamp</a:t>
            </a:r>
            <a:r>
              <a:rPr lang="it-IT" dirty="0"/>
              <a:t> e successivamente pubblicate da un Kafka Producer (applicazione Java </a:t>
            </a:r>
            <a:r>
              <a:rPr lang="it-IT" dirty="0" err="1"/>
              <a:t>dockerizzata</a:t>
            </a:r>
            <a:r>
              <a:rPr lang="it-IT" dirty="0"/>
              <a:t>) sul </a:t>
            </a:r>
            <a:r>
              <a:rPr lang="it-IT" dirty="0" err="1"/>
              <a:t>topic</a:t>
            </a:r>
            <a:r>
              <a:rPr lang="it-IT" dirty="0"/>
              <a:t> </a:t>
            </a:r>
            <a:r>
              <a:rPr lang="it-IT" i="1" dirty="0"/>
              <a:t>input-</a:t>
            </a:r>
            <a:r>
              <a:rPr lang="it-IT" i="1" dirty="0" err="1"/>
              <a:t>records</a:t>
            </a:r>
            <a:r>
              <a:rPr lang="it-IT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Per poter rendere realistico l’invio dei dati in tempo reale al framework di data stream processing, i vari record sono pubblicati sul </a:t>
            </a:r>
            <a:r>
              <a:rPr lang="it-IT" dirty="0" err="1"/>
              <a:t>topic</a:t>
            </a:r>
            <a:r>
              <a:rPr lang="it-IT" dirty="0"/>
              <a:t> Kafka con un intervallo di tempo pari al </a:t>
            </a:r>
            <a:r>
              <a:rPr lang="it-IT" b="1" dirty="0"/>
              <a:t>differenza tra il </a:t>
            </a:r>
            <a:r>
              <a:rPr lang="it-IT" b="1" dirty="0" err="1"/>
              <a:t>timestamp</a:t>
            </a:r>
            <a:r>
              <a:rPr lang="it-IT" b="1" dirty="0"/>
              <a:t> del record e il successivo.</a:t>
            </a:r>
            <a:r>
              <a:rPr lang="it-IT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Per velocizzare la simulazione, tale intervallo temporale è stato diviso per un fattore di velocizzazione costante 5.000.000.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FE8C2FE5-A6AF-44A6-F111-940B966F9E9C}"/>
              </a:ext>
            </a:extLst>
          </p:cNvPr>
          <p:cNvGrpSpPr/>
          <p:nvPr/>
        </p:nvGrpSpPr>
        <p:grpSpPr>
          <a:xfrm>
            <a:off x="10301354" y="585216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5F1E673-4C60-FD1C-8256-D1AA7F18CC65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Filtro con riempimento a tinta unita">
              <a:extLst>
                <a:ext uri="{FF2B5EF4-FFF2-40B4-BE49-F238E27FC236}">
                  <a16:creationId xmlns:a16="http://schemas.microsoft.com/office/drawing/2014/main" id="{95CF1C19-5898-0636-012E-056F3B28FB33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F658F244-29D5-F081-6872-F31B3DA1F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791486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21D6F9-AC22-9FED-9826-C838F1DDB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KAFKa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3C7EB7-6803-66E4-BD1F-8F9A07636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3295" y="1719743"/>
            <a:ext cx="5163750" cy="4553041"/>
          </a:xfrm>
        </p:spPr>
        <p:txBody>
          <a:bodyPr>
            <a:normAutofit fontScale="925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Al termine del processamento dei dati, i risultati devono essere memorizzati all’interno di file csv.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Per permettere ciò, i risultati vengono pubblicati sul Kafka broker tramite un </a:t>
            </a:r>
            <a:r>
              <a:rPr lang="it-IT" b="1" dirty="0"/>
              <a:t>Kafka </a:t>
            </a:r>
            <a:r>
              <a:rPr lang="it-IT" b="1" dirty="0" err="1"/>
              <a:t>sink</a:t>
            </a:r>
            <a:r>
              <a:rPr lang="it-IT" b="1" dirty="0"/>
              <a:t> </a:t>
            </a:r>
            <a:r>
              <a:rPr lang="it-IT" b="1" dirty="0" err="1"/>
              <a:t>built</a:t>
            </a:r>
            <a:r>
              <a:rPr lang="it-IT" b="1" dirty="0"/>
              <a:t>-in di </a:t>
            </a:r>
            <a:r>
              <a:rPr lang="it-IT" b="1" dirty="0" err="1"/>
              <a:t>Flink</a:t>
            </a:r>
            <a:r>
              <a:rPr lang="it-IT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A seconda della tipologia della finestra e della tipologia della query, i risultati vengono </a:t>
            </a:r>
            <a:r>
              <a:rPr lang="it-IT" b="1" dirty="0"/>
              <a:t>pubblicati su un diverso Kafka </a:t>
            </a:r>
            <a:r>
              <a:rPr lang="it-IT" b="1" dirty="0" err="1"/>
              <a:t>topic</a:t>
            </a:r>
            <a:r>
              <a:rPr lang="it-IT" b="1" dirty="0"/>
              <a:t> </a:t>
            </a:r>
            <a:r>
              <a:rPr lang="it-IT" i="1" dirty="0" err="1"/>
              <a:t>queryX</a:t>
            </a:r>
            <a:r>
              <a:rPr lang="it-IT" i="1" dirty="0"/>
              <a:t>-window </a:t>
            </a:r>
            <a:r>
              <a:rPr lang="it-IT" dirty="0"/>
              <a:t>(e.g: query1-Hour).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dirty="0"/>
              <a:t> Il </a:t>
            </a:r>
            <a:r>
              <a:rPr lang="it-IT" b="1" dirty="0" err="1"/>
              <a:t>ResultConsumer</a:t>
            </a:r>
            <a:r>
              <a:rPr lang="it-IT" b="1" dirty="0"/>
              <a:t> </a:t>
            </a:r>
            <a:r>
              <a:rPr lang="it-IT" dirty="0"/>
              <a:t>(altra applicazione Java containerizzata) si sottoscriverà a tutti </a:t>
            </a:r>
            <a:r>
              <a:rPr lang="it-IT" dirty="0" err="1"/>
              <a:t>topic</a:t>
            </a:r>
            <a:r>
              <a:rPr lang="it-IT" dirty="0"/>
              <a:t> che iniziano per la stringa "</a:t>
            </a:r>
            <a:r>
              <a:rPr lang="it-IT" i="1" dirty="0"/>
              <a:t>query", </a:t>
            </a:r>
            <a:r>
              <a:rPr lang="it-IT" dirty="0"/>
              <a:t>cosa resa possibile da una semplice regular </a:t>
            </a:r>
            <a:r>
              <a:rPr lang="it-IT" dirty="0" err="1"/>
              <a:t>expression</a:t>
            </a:r>
            <a:r>
              <a:rPr lang="it-IT" dirty="0"/>
              <a:t>.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FE8C2FE5-A6AF-44A6-F111-940B966F9E9C}"/>
              </a:ext>
            </a:extLst>
          </p:cNvPr>
          <p:cNvGrpSpPr/>
          <p:nvPr/>
        </p:nvGrpSpPr>
        <p:grpSpPr>
          <a:xfrm>
            <a:off x="10301354" y="585216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5F1E673-4C60-FD1C-8256-D1AA7F18CC65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Filtro con riempimento a tinta unita">
              <a:extLst>
                <a:ext uri="{FF2B5EF4-FFF2-40B4-BE49-F238E27FC236}">
                  <a16:creationId xmlns:a16="http://schemas.microsoft.com/office/drawing/2014/main" id="{95CF1C19-5898-0636-012E-056F3B28FB33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2" name="Immagine 11">
            <a:extLst>
              <a:ext uri="{FF2B5EF4-FFF2-40B4-BE49-F238E27FC236}">
                <a16:creationId xmlns:a16="http://schemas.microsoft.com/office/drawing/2014/main" id="{6953C190-DE3C-DF51-D7FD-B75E9A8A3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747" y="1983882"/>
            <a:ext cx="5630927" cy="4060272"/>
          </a:xfrm>
          <a:prstGeom prst="rect">
            <a:avLst/>
          </a:prstGeom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3C4162AF-CDDB-7CDB-A326-B6D5FABE7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392892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22688-821E-212F-055B-4EC36492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processamento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80D28D50-3B13-8B3A-9899-55F58FD8B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3145983"/>
              </p:ext>
            </p:extLst>
          </p:nvPr>
        </p:nvGraphicFramePr>
        <p:xfrm>
          <a:off x="1023938" y="1949914"/>
          <a:ext cx="9720262" cy="4358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o 5">
            <a:extLst>
              <a:ext uri="{FF2B5EF4-FFF2-40B4-BE49-F238E27FC236}">
                <a16:creationId xmlns:a16="http://schemas.microsoft.com/office/drawing/2014/main" id="{E94C767F-B170-0B48-1364-8400B78502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C5CDB93D-4E85-24CA-247A-FEA8E4F0C60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Ingranaggi con riempimento a tinta unita">
              <a:extLst>
                <a:ext uri="{FF2B5EF4-FFF2-40B4-BE49-F238E27FC236}">
                  <a16:creationId xmlns:a16="http://schemas.microsoft.com/office/drawing/2014/main" id="{AB44C4AE-36D3-879C-5BE5-4778E8A54D8A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1CFE4C-8B92-AEC8-F145-39C5CD7F4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99" y="543196"/>
            <a:ext cx="1364697" cy="136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7A24434E-8281-31CA-4710-9B3D00A30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6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75825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22688-821E-212F-055B-4EC36492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processamento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80D28D50-3B13-8B3A-9899-55F58FD8B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5233964"/>
              </p:ext>
            </p:extLst>
          </p:nvPr>
        </p:nvGraphicFramePr>
        <p:xfrm>
          <a:off x="1023938" y="1949914"/>
          <a:ext cx="9720262" cy="4358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o 5">
            <a:extLst>
              <a:ext uri="{FF2B5EF4-FFF2-40B4-BE49-F238E27FC236}">
                <a16:creationId xmlns:a16="http://schemas.microsoft.com/office/drawing/2014/main" id="{E94C767F-B170-0B48-1364-8400B78502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C5CDB93D-4E85-24CA-247A-FEA8E4F0C60F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5" name="Rettangolo 4" descr="Ingranaggi con riempimento a tinta unita">
              <a:extLst>
                <a:ext uri="{FF2B5EF4-FFF2-40B4-BE49-F238E27FC236}">
                  <a16:creationId xmlns:a16="http://schemas.microsoft.com/office/drawing/2014/main" id="{AB44C4AE-36D3-879C-5BE5-4778E8A54D8A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1CFE4C-8B92-AEC8-F145-39C5CD7F4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599" y="543196"/>
            <a:ext cx="1364697" cy="136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26B582E3-D995-F3BF-2B79-2F1B6ABB9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09844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A590D7-5127-F179-E7BA-B3ECFABBF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Struttura delle query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FFC917-F7F2-3286-D57C-D271AC0D0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558272" cy="402336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it-IT" dirty="0"/>
              <a:t>Tutte le query in </a:t>
            </a:r>
            <a:r>
              <a:rPr lang="it-IT" dirty="0" err="1"/>
              <a:t>Flink</a:t>
            </a:r>
            <a:r>
              <a:rPr lang="it-IT" dirty="0"/>
              <a:t> hanno una struttura comune, perché estendono una classe astratta Query con i seguenti metodi: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ha il compito di  </a:t>
            </a:r>
            <a:r>
              <a:rPr lang="it-IT" b="1" dirty="0"/>
              <a:t>impostare la sorgente </a:t>
            </a:r>
            <a:r>
              <a:rPr lang="it-IT" dirty="0"/>
              <a:t>della query e di implementare il </a:t>
            </a:r>
            <a:r>
              <a:rPr lang="it-IT" b="1" dirty="0" err="1"/>
              <a:t>pre</a:t>
            </a:r>
            <a:r>
              <a:rPr lang="it-IT" b="1" dirty="0"/>
              <a:t>-processamento</a:t>
            </a:r>
            <a:r>
              <a:rPr lang="it-IT" dirty="0"/>
              <a:t> dei record in arrivo da essa.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definisce la topologia del </a:t>
            </a:r>
            <a:r>
              <a:rPr lang="it-IT" b="1" dirty="0"/>
              <a:t>processamento </a:t>
            </a:r>
            <a:r>
              <a:rPr lang="it-IT" dirty="0"/>
              <a:t>della query. Questo metodo viene invocato 3 volte per ogni query, in modo da calcolare i risultati delle finestre in contemporanea.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</a:t>
            </a:r>
            <a:r>
              <a:rPr lang="it-IT" b="1" dirty="0"/>
              <a:t>: </a:t>
            </a:r>
            <a:r>
              <a:rPr lang="it-IT" dirty="0"/>
              <a:t>metodo astratto che definisce i </a:t>
            </a:r>
            <a:r>
              <a:rPr lang="it-IT" b="1" dirty="0" err="1"/>
              <a:t>sink</a:t>
            </a:r>
            <a:r>
              <a:rPr lang="it-IT" b="1" dirty="0"/>
              <a:t> di output </a:t>
            </a:r>
            <a:r>
              <a:rPr lang="it-IT" dirty="0"/>
              <a:t>per la query, in particolare </a:t>
            </a:r>
            <a:r>
              <a:rPr lang="it-IT" dirty="0" err="1"/>
              <a:t>Redis</a:t>
            </a:r>
            <a:r>
              <a:rPr lang="it-IT" dirty="0"/>
              <a:t> e il </a:t>
            </a:r>
            <a:r>
              <a:rPr lang="it-IT" dirty="0" err="1"/>
              <a:t>sink</a:t>
            </a:r>
            <a:r>
              <a:rPr lang="it-IT" dirty="0"/>
              <a:t> Kafka per il salvataggio su CSV. Questo metodo viene invocato 3 volte per ogni query, per salvare su </a:t>
            </a:r>
            <a:r>
              <a:rPr lang="it-IT" dirty="0" err="1"/>
              <a:t>Redis</a:t>
            </a:r>
            <a:r>
              <a:rPr lang="it-IT" dirty="0"/>
              <a:t>/CSV i risultati della query su ciascuna delle finestre.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execute</a:t>
            </a:r>
            <a:r>
              <a:rPr lang="it-IT" b="1" i="1" dirty="0"/>
              <a:t>(): </a:t>
            </a:r>
            <a:r>
              <a:rPr lang="it-IT" dirty="0"/>
              <a:t>metodo implementato dalla classe astratta che permette di </a:t>
            </a:r>
            <a:r>
              <a:rPr lang="it-IT" b="1" dirty="0"/>
              <a:t>avviare il processamento</a:t>
            </a:r>
            <a:r>
              <a:rPr lang="it-IT" dirty="0"/>
              <a:t> una volta eseguiti i tre metodi precedenti.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26BB1C7D-6D00-045D-117E-7B7F147B236E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89DD0EE8-499A-209F-D83F-1F4E3B42A180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C1E3A8C-DCD5-B6E1-BDD6-A8BB1ECA1D8E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F8FDBCC0-728A-2418-124A-AC9C98B47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8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303148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1D1A15-EC0C-9554-0BA2-3AD39CF8D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Query 1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CC66D180-9AFC-B382-67D3-2354B6711125}"/>
              </a:ext>
            </a:extLst>
          </p:cNvPr>
          <p:cNvGrpSpPr/>
          <p:nvPr/>
        </p:nvGrpSpPr>
        <p:grpSpPr>
          <a:xfrm>
            <a:off x="10301354" y="892178"/>
            <a:ext cx="885691" cy="885691"/>
            <a:chOff x="5653154" y="2986154"/>
            <a:chExt cx="885691" cy="885691"/>
          </a:xfrm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A535B51F-B7F6-AD82-173D-C5397E0C42B6}"/>
                </a:ext>
              </a:extLst>
            </p:cNvPr>
            <p:cNvSpPr/>
            <p:nvPr/>
          </p:nvSpPr>
          <p:spPr>
            <a:xfrm>
              <a:off x="5653154" y="2986154"/>
              <a:ext cx="885691" cy="88569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tangolo 5" descr="Ingranaggi con riempimento a tinta unita">
              <a:extLst>
                <a:ext uri="{FF2B5EF4-FFF2-40B4-BE49-F238E27FC236}">
                  <a16:creationId xmlns:a16="http://schemas.microsoft.com/office/drawing/2014/main" id="{CF1AC584-011D-D389-2EF2-7326E4FCF510}"/>
                </a:ext>
              </a:extLst>
            </p:cNvPr>
            <p:cNvSpPr/>
            <p:nvPr/>
          </p:nvSpPr>
          <p:spPr>
            <a:xfrm>
              <a:off x="5841908" y="3174908"/>
              <a:ext cx="508183" cy="50818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8A35945-8F95-35C6-C7AB-E369009DCE7E}"/>
              </a:ext>
            </a:extLst>
          </p:cNvPr>
          <p:cNvSpPr txBox="1"/>
          <p:nvPr/>
        </p:nvSpPr>
        <p:spPr>
          <a:xfrm>
            <a:off x="676275" y="2667000"/>
            <a:ext cx="10906125" cy="3605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0E321658-E64D-4B7E-8F16-49E0E9E37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sourceAndFilteringConfiguration</a:t>
            </a:r>
            <a:r>
              <a:rPr lang="it-IT" b="1" i="1" dirty="0"/>
              <a:t>(): </a:t>
            </a:r>
            <a:endParaRPr lang="it-IT" b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Il Query1RecordDeserializer deserializza le stringhe JSON provenienti da Kafka in oggetti Query1Record.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fromSource</a:t>
            </a:r>
            <a:r>
              <a:rPr lang="it-IT" dirty="0"/>
              <a:t>(): crea un </a:t>
            </a:r>
            <a:r>
              <a:rPr lang="it-IT" dirty="0" err="1"/>
              <a:t>Datastream</a:t>
            </a:r>
            <a:r>
              <a:rPr lang="it-IT" dirty="0"/>
              <a:t>, imposta la </a:t>
            </a:r>
            <a:r>
              <a:rPr lang="it-IT" dirty="0" err="1"/>
              <a:t>WatermarkStrategy</a:t>
            </a:r>
            <a:r>
              <a:rPr lang="it-IT" dirty="0"/>
              <a:t> con ritardo massimo di 60s e assegnando i </a:t>
            </a:r>
            <a:r>
              <a:rPr lang="it-IT" b="1" dirty="0" err="1"/>
              <a:t>timestamp</a:t>
            </a:r>
            <a:r>
              <a:rPr lang="it-IT" b="1" dirty="0"/>
              <a:t> </a:t>
            </a:r>
            <a:r>
              <a:rPr lang="it-IT" b="1" dirty="0" err="1"/>
              <a:t>EventTime</a:t>
            </a:r>
            <a:r>
              <a:rPr lang="it-IT" dirty="0"/>
              <a:t> nel Query1Record.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filter(): La classe RecordFilter1 filtra i Query1Record </a:t>
            </a:r>
            <a:r>
              <a:rPr lang="it-IT" b="1" dirty="0"/>
              <a:t>eliminando</a:t>
            </a:r>
            <a:r>
              <a:rPr lang="it-IT" dirty="0"/>
              <a:t> quelli con </a:t>
            </a:r>
            <a:r>
              <a:rPr lang="it-IT" b="1" dirty="0"/>
              <a:t>temperature </a:t>
            </a:r>
            <a:r>
              <a:rPr lang="it-IT" b="1" dirty="0" err="1"/>
              <a:t>outlier</a:t>
            </a:r>
            <a:r>
              <a:rPr lang="it-IT" dirty="0"/>
              <a:t>, cioè prendendo solo i record con temperature misurate comprese tra la minima e la massima mai registrate sulla Terra. Inoltre </a:t>
            </a:r>
            <a:r>
              <a:rPr lang="it-IT" b="1" dirty="0"/>
              <a:t>esclude tutti i record con </a:t>
            </a:r>
            <a:r>
              <a:rPr lang="it-IT" i="1" dirty="0" err="1"/>
              <a:t>sensor_id</a:t>
            </a:r>
            <a:r>
              <a:rPr lang="it-IT" i="1" dirty="0"/>
              <a:t> </a:t>
            </a:r>
            <a:r>
              <a:rPr lang="it-IT" dirty="0"/>
              <a:t>&gt;= 10000 e i Query1Record </a:t>
            </a:r>
            <a:r>
              <a:rPr lang="it-IT" b="1" dirty="0"/>
              <a:t>con almeno un campo di interesse nullo </a:t>
            </a:r>
            <a:r>
              <a:rPr lang="it-IT" dirty="0"/>
              <a:t>tra </a:t>
            </a:r>
            <a:r>
              <a:rPr lang="it-IT" i="1" dirty="0" err="1"/>
              <a:t>sensor_id</a:t>
            </a:r>
            <a:r>
              <a:rPr lang="it-IT" dirty="0"/>
              <a:t>, </a:t>
            </a:r>
            <a:r>
              <a:rPr lang="it-IT" i="1" dirty="0" err="1"/>
              <a:t>timestamp</a:t>
            </a:r>
            <a:r>
              <a:rPr lang="it-IT" i="1" dirty="0"/>
              <a:t> </a:t>
            </a:r>
            <a:r>
              <a:rPr lang="it-IT" dirty="0"/>
              <a:t>e </a:t>
            </a:r>
            <a:r>
              <a:rPr lang="it-IT" i="1" dirty="0"/>
              <a:t>temperature.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queryConfiguration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keyBy</a:t>
            </a:r>
            <a:r>
              <a:rPr lang="it-IT" dirty="0"/>
              <a:t>(): </a:t>
            </a:r>
            <a:r>
              <a:rPr lang="it-IT" b="1" dirty="0"/>
              <a:t>imposta la chiave </a:t>
            </a:r>
            <a:r>
              <a:rPr lang="it-IT" dirty="0" err="1"/>
              <a:t>sensorId</a:t>
            </a:r>
            <a:r>
              <a:rPr lang="it-IT" dirty="0"/>
              <a:t> al Query1Record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window(): </a:t>
            </a:r>
            <a:r>
              <a:rPr lang="it-IT" b="1" dirty="0"/>
              <a:t>imposta la finestra </a:t>
            </a:r>
            <a:r>
              <a:rPr lang="it-IT" dirty="0"/>
              <a:t>(Hour, Week o </a:t>
            </a:r>
            <a:r>
              <a:rPr lang="it-IT" dirty="0" err="1"/>
              <a:t>FromStart</a:t>
            </a:r>
            <a:r>
              <a:rPr lang="it-IT" dirty="0"/>
              <a:t>)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aggregate(): le classi AverageAggregator1 e Query1ProcessWindowFunction </a:t>
            </a:r>
            <a:r>
              <a:rPr lang="it-IT" b="1" dirty="0"/>
              <a:t>implementano il calcolo della media per ogni sensore nella finestra </a:t>
            </a:r>
            <a:r>
              <a:rPr lang="it-IT" dirty="0"/>
              <a:t>e restituisce oggetti di tipo Query1Result. La seconda semplicemente assegna il </a:t>
            </a:r>
            <a:r>
              <a:rPr lang="it-IT" dirty="0" err="1"/>
              <a:t>timestamp</a:t>
            </a:r>
            <a:r>
              <a:rPr lang="it-IT" dirty="0"/>
              <a:t> dall’inizio della finestra agli oggetti Query1Result.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 err="1"/>
              <a:t>map</a:t>
            </a:r>
            <a:r>
              <a:rPr lang="it-IT" dirty="0"/>
              <a:t>(): </a:t>
            </a:r>
            <a:r>
              <a:rPr lang="it-IT" dirty="0" err="1"/>
              <a:t>MetricRichMapFunction</a:t>
            </a:r>
            <a:r>
              <a:rPr lang="it-IT" dirty="0"/>
              <a:t>&lt;Query1Result&gt; crea le due </a:t>
            </a:r>
            <a:r>
              <a:rPr lang="it-IT" b="1" dirty="0"/>
              <a:t>metriche di performance e throughput</a:t>
            </a:r>
            <a:r>
              <a:rPr lang="it-IT" dirty="0"/>
              <a:t> raccolte da </a:t>
            </a:r>
            <a:r>
              <a:rPr lang="it-IT" dirty="0" err="1"/>
              <a:t>Prometheus</a:t>
            </a:r>
            <a:r>
              <a:rPr lang="it-IT" dirty="0"/>
              <a:t>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it-IT" b="1" i="1" dirty="0" err="1"/>
              <a:t>sinkConfiguration</a:t>
            </a:r>
            <a:r>
              <a:rPr lang="it-IT" b="1" i="1" dirty="0"/>
              <a:t>():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La classe RedisHashSink1 permette di salvare i Query1Result in forma di hash </a:t>
            </a:r>
            <a:r>
              <a:rPr lang="it-IT" dirty="0" err="1"/>
              <a:t>Redis</a:t>
            </a:r>
            <a:r>
              <a:rPr lang="it-IT" dirty="0"/>
              <a:t>, implementando la classe astratta creata ad-hoc </a:t>
            </a:r>
            <a:r>
              <a:rPr lang="it-IT" dirty="0" err="1"/>
              <a:t>RedisHashSink</a:t>
            </a:r>
            <a:r>
              <a:rPr lang="it-IT" dirty="0"/>
              <a:t>&lt;Query1Result&gt;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dirty="0"/>
              <a:t>Opzionalmente salva su Kafka, per produrre il csv di output.</a:t>
            </a:r>
          </a:p>
          <a:p>
            <a:pPr lvl="1" algn="just">
              <a:buFont typeface="Wingdings" panose="05000000000000000000" pitchFamily="2" charset="2"/>
              <a:buChar char="§"/>
            </a:pPr>
            <a:endParaRPr lang="it-IT" dirty="0"/>
          </a:p>
          <a:p>
            <a:pPr>
              <a:buFont typeface="Wingdings" panose="05000000000000000000" pitchFamily="2" charset="2"/>
              <a:buChar char="v"/>
            </a:pPr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D7A30A6-C6BB-4A1A-DD47-822E11A5F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it-IT" noProof="0" smtClean="0"/>
              <a:t>9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6389332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e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591_TF22378848.potx" id="{FB84F41F-4448-4F11-BE81-DA351851639F}" vid="{0BF0C845-FE40-4202-9FFA-3A0C1052C57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integrale</Template>
  <TotalTime>965</TotalTime>
  <Words>2276</Words>
  <Application>Microsoft Office PowerPoint</Application>
  <PresentationFormat>Widescreen</PresentationFormat>
  <Paragraphs>170</Paragraphs>
  <Slides>25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3" baseType="lpstr">
      <vt:lpstr>Arial</vt:lpstr>
      <vt:lpstr>Calibri</vt:lpstr>
      <vt:lpstr>Courier New</vt:lpstr>
      <vt:lpstr>Tw Cen MT</vt:lpstr>
      <vt:lpstr>Tw Cen MT Condensed</vt:lpstr>
      <vt:lpstr>Wingdings</vt:lpstr>
      <vt:lpstr>Wingdings 3</vt:lpstr>
      <vt:lpstr>Integrale</vt:lpstr>
      <vt:lpstr>SABD Progetto 2 – 2021/22</vt:lpstr>
      <vt:lpstr>Framework utilizzati</vt:lpstr>
      <vt:lpstr>ARCHITETTURA</vt:lpstr>
      <vt:lpstr>Data ingestion</vt:lpstr>
      <vt:lpstr>KAFKa</vt:lpstr>
      <vt:lpstr>processamento</vt:lpstr>
      <vt:lpstr>processamento</vt:lpstr>
      <vt:lpstr>Struttura delle query</vt:lpstr>
      <vt:lpstr>Query 1</vt:lpstr>
      <vt:lpstr>Query 2</vt:lpstr>
      <vt:lpstr>Query 2</vt:lpstr>
      <vt:lpstr>Query 3 - Implementazione griglia </vt:lpstr>
      <vt:lpstr>Query 3</vt:lpstr>
      <vt:lpstr>Query 3</vt:lpstr>
      <vt:lpstr>Query 1 (kafka streams)</vt:lpstr>
      <vt:lpstr>Serving layer – redis &amp; grafana</vt:lpstr>
      <vt:lpstr>Real-time Data visualization</vt:lpstr>
      <vt:lpstr>Performance – CARATTERISTICHE TECNICHE</vt:lpstr>
      <vt:lpstr>Performance – grafana &amp; prometheus</vt:lpstr>
      <vt:lpstr>Performance - throughput</vt:lpstr>
      <vt:lpstr>Performance - throughput</vt:lpstr>
      <vt:lpstr>Performance - latenza</vt:lpstr>
      <vt:lpstr>Performance - latenza</vt:lpstr>
      <vt:lpstr>Performance - conclusioni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SABD Progetto 2 – 2021/22</dc:title>
  <dc:creator>diana pasquali</dc:creator>
  <cp:lastModifiedBy>Giacomo Rossi</cp:lastModifiedBy>
  <cp:revision>20</cp:revision>
  <dcterms:created xsi:type="dcterms:W3CDTF">2022-07-09T10:02:08Z</dcterms:created>
  <dcterms:modified xsi:type="dcterms:W3CDTF">2022-07-13T15:56:58Z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